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72" r:id="rId2"/>
  </p:sldMasterIdLst>
  <p:notesMasterIdLst>
    <p:notesMasterId r:id="rId86"/>
  </p:notesMasterIdLst>
  <p:sldIdLst>
    <p:sldId id="258" r:id="rId3"/>
    <p:sldId id="379" r:id="rId4"/>
    <p:sldId id="380" r:id="rId5"/>
    <p:sldId id="381" r:id="rId6"/>
    <p:sldId id="385" r:id="rId7"/>
    <p:sldId id="386" r:id="rId8"/>
    <p:sldId id="387" r:id="rId9"/>
    <p:sldId id="390" r:id="rId10"/>
    <p:sldId id="388" r:id="rId11"/>
    <p:sldId id="391" r:id="rId12"/>
    <p:sldId id="392" r:id="rId13"/>
    <p:sldId id="394" r:id="rId14"/>
    <p:sldId id="397" r:id="rId15"/>
    <p:sldId id="442" r:id="rId16"/>
    <p:sldId id="443" r:id="rId17"/>
    <p:sldId id="447" r:id="rId18"/>
    <p:sldId id="450" r:id="rId19"/>
    <p:sldId id="451" r:id="rId20"/>
    <p:sldId id="452" r:id="rId21"/>
    <p:sldId id="455" r:id="rId22"/>
    <p:sldId id="504" r:id="rId23"/>
    <p:sldId id="463" r:id="rId24"/>
    <p:sldId id="465" r:id="rId25"/>
    <p:sldId id="466" r:id="rId26"/>
    <p:sldId id="467" r:id="rId27"/>
    <p:sldId id="469" r:id="rId28"/>
    <p:sldId id="471" r:id="rId29"/>
    <p:sldId id="473" r:id="rId30"/>
    <p:sldId id="400" r:id="rId31"/>
    <p:sldId id="401" r:id="rId32"/>
    <p:sldId id="404" r:id="rId33"/>
    <p:sldId id="406" r:id="rId34"/>
    <p:sldId id="407" r:id="rId35"/>
    <p:sldId id="409" r:id="rId36"/>
    <p:sldId id="412" r:id="rId37"/>
    <p:sldId id="415" r:id="rId38"/>
    <p:sldId id="417" r:id="rId39"/>
    <p:sldId id="419" r:id="rId40"/>
    <p:sldId id="420" r:id="rId41"/>
    <p:sldId id="421" r:id="rId42"/>
    <p:sldId id="423" r:id="rId43"/>
    <p:sldId id="426" r:id="rId44"/>
    <p:sldId id="428" r:id="rId45"/>
    <p:sldId id="429" r:id="rId46"/>
    <p:sldId id="430" r:id="rId47"/>
    <p:sldId id="431" r:id="rId48"/>
    <p:sldId id="432" r:id="rId49"/>
    <p:sldId id="433" r:id="rId50"/>
    <p:sldId id="434" r:id="rId51"/>
    <p:sldId id="435" r:id="rId52"/>
    <p:sldId id="436" r:id="rId53"/>
    <p:sldId id="437" r:id="rId54"/>
    <p:sldId id="438" r:id="rId55"/>
    <p:sldId id="505" r:id="rId56"/>
    <p:sldId id="384" r:id="rId57"/>
    <p:sldId id="476" r:id="rId58"/>
    <p:sldId id="477" r:id="rId59"/>
    <p:sldId id="478" r:id="rId60"/>
    <p:sldId id="479" r:id="rId61"/>
    <p:sldId id="480" r:id="rId62"/>
    <p:sldId id="481" r:id="rId63"/>
    <p:sldId id="482" r:id="rId64"/>
    <p:sldId id="483" r:id="rId65"/>
    <p:sldId id="484" r:id="rId66"/>
    <p:sldId id="485" r:id="rId67"/>
    <p:sldId id="486" r:id="rId68"/>
    <p:sldId id="487" r:id="rId69"/>
    <p:sldId id="488" r:id="rId70"/>
    <p:sldId id="489" r:id="rId71"/>
    <p:sldId id="490" r:id="rId72"/>
    <p:sldId id="491" r:id="rId73"/>
    <p:sldId id="492" r:id="rId74"/>
    <p:sldId id="493" r:id="rId75"/>
    <p:sldId id="494" r:id="rId76"/>
    <p:sldId id="495" r:id="rId77"/>
    <p:sldId id="496" r:id="rId78"/>
    <p:sldId id="497" r:id="rId79"/>
    <p:sldId id="498" r:id="rId80"/>
    <p:sldId id="499" r:id="rId81"/>
    <p:sldId id="500" r:id="rId82"/>
    <p:sldId id="501" r:id="rId83"/>
    <p:sldId id="502" r:id="rId84"/>
    <p:sldId id="503" r:id="rId8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41" autoAdjust="0"/>
    <p:restoredTop sz="94660"/>
  </p:normalViewPr>
  <p:slideViewPr>
    <p:cSldViewPr>
      <p:cViewPr>
        <p:scale>
          <a:sx n="76" d="100"/>
          <a:sy n="76" d="100"/>
        </p:scale>
        <p:origin x="-1200" y="1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1682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theme" Target="theme/theme1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90" Type="http://schemas.openxmlformats.org/officeDocument/2006/relationships/tableStyles" Target="tableStyles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presProps" Target="presProps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76805A-53AD-471E-9DAC-B03B96045E75}" type="datetimeFigureOut">
              <a:rPr lang="en-US" smtClean="0"/>
              <a:t>3/20/2016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9D2056-D005-43E2-8A01-E659E18C08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7954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89DBEF-D977-44B9-823A-C07370F27FCA}" type="slidenum">
              <a:rPr lang="en-SG" smtClean="0"/>
              <a:t>43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6304810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89DBEF-D977-44B9-823A-C07370F27FCA}" type="slidenum">
              <a:rPr lang="en-SG" smtClean="0"/>
              <a:t>44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0775321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9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53623-7911-4FBB-97B4-4AECBD248ADC}" type="datetimeFigureOut">
              <a:rPr lang="en-US" smtClean="0"/>
              <a:t>3/20/2016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E0A22-9DBA-4570-8F85-BE8A56DD20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3078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53623-7911-4FBB-97B4-4AECBD248ADC}" type="datetimeFigureOut">
              <a:rPr lang="en-US" smtClean="0"/>
              <a:t>3/20/2016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E0A22-9DBA-4570-8F85-BE8A56DD20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4591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2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2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53623-7911-4FBB-97B4-4AECBD248ADC}" type="datetimeFigureOut">
              <a:rPr lang="en-US" smtClean="0"/>
              <a:t>3/20/2016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E0A22-9DBA-4570-8F85-BE8A56DD20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11514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35C78-7359-45FC-8C33-BB9C1B92C21B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20/3/2016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8E16B-222A-492E-B627-4FC782A108AC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32631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35C78-7359-45FC-8C33-BB9C1B92C21B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20/3/2016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8E16B-222A-492E-B627-4FC782A108AC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88456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35C78-7359-45FC-8C33-BB9C1B92C21B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20/3/2016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8E16B-222A-492E-B627-4FC782A108AC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47129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35C78-7359-45FC-8C33-BB9C1B92C21B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20/3/2016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8E16B-222A-492E-B627-4FC782A108AC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02492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35C78-7359-45FC-8C33-BB9C1B92C21B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20/3/2016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8E16B-222A-492E-B627-4FC782A108AC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628242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35C78-7359-45FC-8C33-BB9C1B92C21B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20/3/2016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8E16B-222A-492E-B627-4FC782A108AC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128311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35C78-7359-45FC-8C33-BB9C1B92C21B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20/3/2016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8E16B-222A-492E-B627-4FC782A108AC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45945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35C78-7359-45FC-8C33-BB9C1B92C21B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20/3/2016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8E16B-222A-492E-B627-4FC782A108AC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60496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53623-7911-4FBB-97B4-4AECBD248ADC}" type="datetimeFigureOut">
              <a:rPr lang="en-US" smtClean="0"/>
              <a:t>3/20/2016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E0A22-9DBA-4570-8F85-BE8A56DD20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40180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35C78-7359-45FC-8C33-BB9C1B92C21B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20/3/2016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8E16B-222A-492E-B627-4FC782A108AC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985330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35C78-7359-45FC-8C33-BB9C1B92C21B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20/3/2016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8E16B-222A-492E-B627-4FC782A108AC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86150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35C78-7359-45FC-8C33-BB9C1B92C21B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20/3/2016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8E16B-222A-492E-B627-4FC782A108AC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736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4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53623-7911-4FBB-97B4-4AECBD248ADC}" type="datetimeFigureOut">
              <a:rPr lang="en-US" smtClean="0"/>
              <a:t>3/20/2016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E0A22-9DBA-4570-8F85-BE8A56DD20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2004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4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4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53623-7911-4FBB-97B4-4AECBD248ADC}" type="datetimeFigureOut">
              <a:rPr lang="en-US" smtClean="0"/>
              <a:t>3/20/2016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E0A22-9DBA-4570-8F85-BE8A56DD20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6778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53623-7911-4FBB-97B4-4AECBD248ADC}" type="datetimeFigureOut">
              <a:rPr lang="en-US" smtClean="0"/>
              <a:t>3/20/2016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E0A22-9DBA-4570-8F85-BE8A56DD20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818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53623-7911-4FBB-97B4-4AECBD248ADC}" type="datetimeFigureOut">
              <a:rPr lang="en-US" smtClean="0"/>
              <a:t>3/20/2016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E0A22-9DBA-4570-8F85-BE8A56DD20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1754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53623-7911-4FBB-97B4-4AECBD248ADC}" type="datetimeFigureOut">
              <a:rPr lang="en-US" smtClean="0"/>
              <a:t>3/20/2016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E0A22-9DBA-4570-8F85-BE8A56DD20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3274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4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53623-7911-4FBB-97B4-4AECBD248ADC}" type="datetimeFigureOut">
              <a:rPr lang="en-US" smtClean="0"/>
              <a:t>3/20/2016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E0A22-9DBA-4570-8F85-BE8A56DD20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40893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53623-7911-4FBB-97B4-4AECBD248ADC}" type="datetimeFigureOut">
              <a:rPr lang="en-US" smtClean="0"/>
              <a:t>3/20/2016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E0A22-9DBA-4570-8F85-BE8A56DD20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8548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4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4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53623-7911-4FBB-97B4-4AECBD248ADC}" type="datetimeFigureOut">
              <a:rPr lang="en-US" smtClean="0"/>
              <a:t>3/20/2016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4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4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7E0A22-9DBA-4570-8F85-BE8A56DD20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644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335C78-7359-45FC-8C33-BB9C1B92C21B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20/3/2016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08E16B-222A-492E-B627-4FC782A108AC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40180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9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1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1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0.png"/><Relationship Id="rId1" Type="http://schemas.openxmlformats.org/officeDocument/2006/relationships/slideLayout" Target="../slideLayouts/slideLayout1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60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0.png"/><Relationship Id="rId2" Type="http://schemas.openxmlformats.org/officeDocument/2006/relationships/image" Target="../media/image560.png"/><Relationship Id="rId1" Type="http://schemas.openxmlformats.org/officeDocument/2006/relationships/slideLayout" Target="../slideLayouts/slideLayout13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90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0.png"/><Relationship Id="rId2" Type="http://schemas.openxmlformats.org/officeDocument/2006/relationships/image" Target="../media/image610.png"/><Relationship Id="rId1" Type="http://schemas.openxmlformats.org/officeDocument/2006/relationships/slideLayout" Target="../slideLayouts/slideLayout1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630.png"/><Relationship Id="rId1" Type="http://schemas.openxmlformats.org/officeDocument/2006/relationships/slideLayout" Target="../slideLayouts/slideLayout13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0.png"/><Relationship Id="rId1" Type="http://schemas.openxmlformats.org/officeDocument/2006/relationships/slideLayout" Target="../slideLayouts/slideLayout1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13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13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Task 1: </a:t>
            </a:r>
            <a:r>
              <a:rPr lang="en-US" dirty="0" err="1" smtClean="0"/>
              <a:t>LunchBox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Author: Ken Sung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5353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smtClean="0"/>
              <a:t>Subtask 5</a:t>
            </a:r>
            <a:endParaRPr lang="en-SG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29200"/>
          </a:xfrm>
        </p:spPr>
        <p:txBody>
          <a:bodyPr>
            <a:normAutofit fontScale="70000" lnSpcReduction="20000"/>
          </a:bodyPr>
          <a:lstStyle/>
          <a:p>
            <a:r>
              <a:rPr lang="en-SG" sz="2800" dirty="0" smtClean="0"/>
              <a:t>Input requirement: 0&lt;N,M</a:t>
            </a:r>
            <a:r>
              <a:rPr lang="en-SG" sz="2800" dirty="0" smtClean="0">
                <a:sym typeface="Symbol"/>
              </a:rPr>
              <a:t></a:t>
            </a:r>
            <a:r>
              <a:rPr lang="en-SG" sz="2800" dirty="0" smtClean="0"/>
              <a:t>2000 and K=1.</a:t>
            </a:r>
          </a:p>
          <a:p>
            <a:endParaRPr lang="en-SG" sz="2800" dirty="0" smtClean="0"/>
          </a:p>
          <a:p>
            <a:r>
              <a:rPr lang="en-SG" sz="2800" dirty="0" smtClean="0"/>
              <a:t>Denote </a:t>
            </a:r>
            <a:r>
              <a:rPr lang="en-SG" sz="2800" dirty="0" err="1" smtClean="0"/>
              <a:t>T</a:t>
            </a:r>
            <a:r>
              <a:rPr lang="en-SG" sz="2800" baseline="-25000" dirty="0" err="1" smtClean="0"/>
              <a:t>x,y</a:t>
            </a:r>
            <a:r>
              <a:rPr lang="en-SG" sz="2800" dirty="0" smtClean="0"/>
              <a:t> </a:t>
            </a:r>
            <a:r>
              <a:rPr lang="en-SG" sz="2800" dirty="0"/>
              <a:t>be the number of rectangles whose lowest right corner is </a:t>
            </a:r>
            <a:r>
              <a:rPr lang="en-SG" sz="2800" dirty="0" smtClean="0"/>
              <a:t>(</a:t>
            </a:r>
            <a:r>
              <a:rPr lang="en-SG" sz="2800" dirty="0" err="1" smtClean="0"/>
              <a:t>x,y</a:t>
            </a:r>
            <a:r>
              <a:rPr lang="en-SG" sz="2800" dirty="0" smtClean="0"/>
              <a:t>).</a:t>
            </a:r>
          </a:p>
          <a:p>
            <a:r>
              <a:rPr lang="en-SG" sz="2800" dirty="0" smtClean="0"/>
              <a:t>The blue cells (called limiters) are the first ‘1’ just above the </a:t>
            </a:r>
            <a:r>
              <a:rPr lang="en-SG" sz="2800" dirty="0" err="1" smtClean="0"/>
              <a:t>y</a:t>
            </a:r>
            <a:r>
              <a:rPr lang="en-SG" sz="2800" baseline="30000" dirty="0" err="1" smtClean="0"/>
              <a:t>th</a:t>
            </a:r>
            <a:r>
              <a:rPr lang="en-SG" sz="2800" dirty="0" smtClean="0"/>
              <a:t> row.</a:t>
            </a:r>
            <a:endParaRPr lang="en-SG" sz="2800" dirty="0"/>
          </a:p>
          <a:p>
            <a:r>
              <a:rPr lang="en-SG" sz="2800" dirty="0" smtClean="0"/>
              <a:t>The staircase shape green region indicates the feasible region for all rectangles whose lowest right corner is (</a:t>
            </a:r>
            <a:r>
              <a:rPr lang="en-SG" sz="2800" dirty="0" err="1" smtClean="0"/>
              <a:t>x,y</a:t>
            </a:r>
            <a:r>
              <a:rPr lang="en-SG" sz="2800" dirty="0" smtClean="0"/>
              <a:t>).</a:t>
            </a:r>
          </a:p>
          <a:p>
            <a:r>
              <a:rPr lang="en-SG" sz="2800" dirty="0" err="1" smtClean="0"/>
              <a:t>T</a:t>
            </a:r>
            <a:r>
              <a:rPr lang="en-SG" sz="2800" baseline="-25000" dirty="0" err="1" smtClean="0"/>
              <a:t>x,y</a:t>
            </a:r>
            <a:r>
              <a:rPr lang="en-SG" sz="2800" dirty="0" smtClean="0"/>
              <a:t> equals the number of green cells.</a:t>
            </a:r>
          </a:p>
          <a:p>
            <a:endParaRPr lang="en-SG" sz="2800" dirty="0"/>
          </a:p>
          <a:p>
            <a:endParaRPr lang="en-SG" sz="2800" dirty="0" smtClean="0"/>
          </a:p>
          <a:p>
            <a:endParaRPr lang="en-SG" sz="2800" dirty="0"/>
          </a:p>
          <a:p>
            <a:endParaRPr lang="en-SG" sz="2800" dirty="0" smtClean="0"/>
          </a:p>
          <a:p>
            <a:endParaRPr lang="en-SG" sz="2800" dirty="0"/>
          </a:p>
          <a:p>
            <a:endParaRPr lang="en-SG" sz="2800" dirty="0" smtClean="0"/>
          </a:p>
          <a:p>
            <a:endParaRPr lang="en-SG" sz="2800" dirty="0"/>
          </a:p>
          <a:p>
            <a:endParaRPr lang="en-SG" sz="2800" dirty="0" smtClean="0"/>
          </a:p>
          <a:p>
            <a:r>
              <a:rPr lang="en-SG" sz="2800" dirty="0" smtClean="0"/>
              <a:t>For example, T</a:t>
            </a:r>
            <a:r>
              <a:rPr lang="en-SG" sz="2800" baseline="-25000" dirty="0" smtClean="0"/>
              <a:t>5,7</a:t>
            </a:r>
            <a:r>
              <a:rPr lang="en-SG" sz="2800" dirty="0" smtClean="0"/>
              <a:t> = 3+6+4+5 = 18.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8828385"/>
              </p:ext>
            </p:extLst>
          </p:nvPr>
        </p:nvGraphicFramePr>
        <p:xfrm>
          <a:off x="381635" y="4155440"/>
          <a:ext cx="6096000" cy="1854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/>
                        <a:t>1</a:t>
                      </a:r>
                      <a:endParaRPr lang="en-SG" dirty="0"/>
                    </a:p>
                  </a:txBody>
                  <a:tcPr marL="68580" marR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/>
                        <a:t>0</a:t>
                      </a:r>
                      <a:endParaRPr lang="en-SG" dirty="0"/>
                    </a:p>
                  </a:txBody>
                  <a:tcPr marL="68580" marR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/>
                        <a:t>1</a:t>
                      </a:r>
                      <a:endParaRPr lang="en-SG" dirty="0"/>
                    </a:p>
                  </a:txBody>
                  <a:tcPr marL="68580" marR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/>
                        <a:t>0</a:t>
                      </a:r>
                      <a:endParaRPr lang="en-SG" dirty="0"/>
                    </a:p>
                  </a:txBody>
                  <a:tcPr marL="68580" marR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/>
                        <a:t>0</a:t>
                      </a:r>
                      <a:endParaRPr lang="en-SG" dirty="0"/>
                    </a:p>
                  </a:txBody>
                  <a:tcPr marL="68580" marR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/>
                        <a:t>1</a:t>
                      </a:r>
                      <a:endParaRPr lang="en-SG" dirty="0"/>
                    </a:p>
                  </a:txBody>
                  <a:tcPr marL="68580" marR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/>
                        <a:t>0</a:t>
                      </a:r>
                      <a:endParaRPr lang="en-SG" dirty="0"/>
                    </a:p>
                  </a:txBody>
                  <a:tcPr marL="68580" marR="68580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/>
                        <a:t>0</a:t>
                      </a:r>
                      <a:endParaRPr lang="en-SG" dirty="0"/>
                    </a:p>
                  </a:txBody>
                  <a:tcPr marL="68580" marR="68580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/>
                        <a:t>0</a:t>
                      </a:r>
                      <a:endParaRPr lang="en-SG" dirty="0"/>
                    </a:p>
                  </a:txBody>
                  <a:tcPr marL="68580" marR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/>
                        <a:t>0</a:t>
                      </a:r>
                      <a:endParaRPr lang="en-SG" dirty="0"/>
                    </a:p>
                  </a:txBody>
                  <a:tcPr marL="68580" marR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/>
                        <a:t>0</a:t>
                      </a:r>
                      <a:endParaRPr lang="en-SG" dirty="0"/>
                    </a:p>
                  </a:txBody>
                  <a:tcPr marL="68580" marR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/>
                        <a:t>1</a:t>
                      </a:r>
                      <a:endParaRPr lang="en-SG" dirty="0"/>
                    </a:p>
                  </a:txBody>
                  <a:tcPr marL="68580" marR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/>
                        <a:t>0</a:t>
                      </a:r>
                      <a:endParaRPr lang="en-SG" dirty="0"/>
                    </a:p>
                  </a:txBody>
                  <a:tcPr marL="68580" marR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/>
                        <a:t>0</a:t>
                      </a:r>
                      <a:endParaRPr lang="en-SG" dirty="0"/>
                    </a:p>
                  </a:txBody>
                  <a:tcPr marL="68580" marR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/>
                        <a:t>1</a:t>
                      </a:r>
                      <a:endParaRPr lang="en-SG" dirty="0"/>
                    </a:p>
                  </a:txBody>
                  <a:tcPr marL="68580" marR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/>
                        <a:t>0</a:t>
                      </a:r>
                      <a:endParaRPr lang="en-SG" dirty="0"/>
                    </a:p>
                  </a:txBody>
                  <a:tcPr marL="68580" marR="68580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/>
                        <a:t>0</a:t>
                      </a:r>
                      <a:endParaRPr lang="en-SG" dirty="0"/>
                    </a:p>
                  </a:txBody>
                  <a:tcPr marL="68580" marR="68580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/>
                        <a:t>1</a:t>
                      </a:r>
                      <a:endParaRPr lang="en-SG" dirty="0"/>
                    </a:p>
                  </a:txBody>
                  <a:tcPr marL="68580" marR="68580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/>
                        <a:t>0</a:t>
                      </a:r>
                      <a:endParaRPr lang="en-SG" dirty="0"/>
                    </a:p>
                  </a:txBody>
                  <a:tcPr marL="68580" marR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/>
                        <a:t>0</a:t>
                      </a:r>
                      <a:endParaRPr lang="en-SG" dirty="0"/>
                    </a:p>
                  </a:txBody>
                  <a:tcPr marL="68580" marR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/>
                        <a:t>0</a:t>
                      </a:r>
                      <a:endParaRPr lang="en-SG" dirty="0"/>
                    </a:p>
                  </a:txBody>
                  <a:tcPr marL="68580" marR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/>
                        <a:t>0</a:t>
                      </a:r>
                      <a:endParaRPr lang="en-SG" dirty="0"/>
                    </a:p>
                  </a:txBody>
                  <a:tcPr marL="68580" marR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/>
                        <a:t>0</a:t>
                      </a:r>
                      <a:endParaRPr lang="en-SG" dirty="0"/>
                    </a:p>
                  </a:txBody>
                  <a:tcPr marL="68580" marR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/>
                        <a:t>0</a:t>
                      </a:r>
                      <a:endParaRPr lang="en-SG" dirty="0"/>
                    </a:p>
                  </a:txBody>
                  <a:tcPr marL="68580" marR="68580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/>
                        <a:t>0</a:t>
                      </a:r>
                      <a:endParaRPr lang="en-SG" dirty="0"/>
                    </a:p>
                  </a:txBody>
                  <a:tcPr marL="68580" marR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/>
                        <a:t>0</a:t>
                      </a:r>
                      <a:endParaRPr lang="en-SG" dirty="0"/>
                    </a:p>
                  </a:txBody>
                  <a:tcPr marL="68580" marR="68580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/>
                        <a:t>0</a:t>
                      </a:r>
                      <a:endParaRPr lang="en-SG" dirty="0"/>
                    </a:p>
                  </a:txBody>
                  <a:tcPr marL="68580" marR="68580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/>
                        <a:t>1</a:t>
                      </a:r>
                      <a:endParaRPr lang="en-SG" dirty="0"/>
                    </a:p>
                  </a:txBody>
                  <a:tcPr marL="68580" marR="68580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/>
                        <a:t>0</a:t>
                      </a:r>
                      <a:endParaRPr lang="en-SG" dirty="0"/>
                    </a:p>
                  </a:txBody>
                  <a:tcPr marL="68580" marR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/>
                        <a:t>0</a:t>
                      </a:r>
                      <a:endParaRPr lang="en-SG" dirty="0"/>
                    </a:p>
                  </a:txBody>
                  <a:tcPr marL="68580" marR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/>
                        <a:t>0</a:t>
                      </a:r>
                      <a:endParaRPr lang="en-SG" dirty="0"/>
                    </a:p>
                  </a:txBody>
                  <a:tcPr marL="68580" marR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/>
                        <a:t>0</a:t>
                      </a:r>
                      <a:endParaRPr lang="en-SG" dirty="0"/>
                    </a:p>
                  </a:txBody>
                  <a:tcPr marL="68580" marR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/>
                        <a:t>1</a:t>
                      </a:r>
                      <a:endParaRPr lang="en-SG" dirty="0"/>
                    </a:p>
                  </a:txBody>
                  <a:tcPr marL="68580" marR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/>
                        <a:t>0</a:t>
                      </a:r>
                      <a:endParaRPr lang="en-SG" dirty="0"/>
                    </a:p>
                  </a:txBody>
                  <a:tcPr marL="68580" marR="68580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/>
                        <a:t>0</a:t>
                      </a:r>
                      <a:endParaRPr lang="en-SG" dirty="0"/>
                    </a:p>
                  </a:txBody>
                  <a:tcPr marL="68580" marR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/>
                        <a:t>0</a:t>
                      </a:r>
                      <a:endParaRPr lang="en-SG" dirty="0"/>
                    </a:p>
                  </a:txBody>
                  <a:tcPr marL="68580" marR="68580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/>
                        <a:t>0</a:t>
                      </a:r>
                      <a:endParaRPr lang="en-SG" dirty="0"/>
                    </a:p>
                  </a:txBody>
                  <a:tcPr marL="68580" marR="68580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/>
                        <a:t>0</a:t>
                      </a:r>
                      <a:endParaRPr lang="en-SG" dirty="0"/>
                    </a:p>
                  </a:txBody>
                  <a:tcPr marL="68580" marR="68580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/>
                        <a:t>0</a:t>
                      </a:r>
                      <a:endParaRPr lang="en-SG" dirty="0"/>
                    </a:p>
                  </a:txBody>
                  <a:tcPr marL="68580" marR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/>
                        <a:t>1</a:t>
                      </a:r>
                      <a:endParaRPr lang="en-SG" dirty="0"/>
                    </a:p>
                  </a:txBody>
                  <a:tcPr marL="68580" marR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/>
                        <a:t>0</a:t>
                      </a:r>
                      <a:endParaRPr lang="en-SG" dirty="0"/>
                    </a:p>
                  </a:txBody>
                  <a:tcPr marL="68580" marR="68580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/>
                        <a:t>0</a:t>
                      </a:r>
                      <a:endParaRPr lang="en-SG" dirty="0"/>
                    </a:p>
                  </a:txBody>
                  <a:tcPr marL="68580" marR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/>
                        <a:t>0</a:t>
                      </a:r>
                      <a:endParaRPr lang="en-SG" dirty="0"/>
                    </a:p>
                  </a:txBody>
                  <a:tcPr marL="68580" marR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/>
                        <a:t>0</a:t>
                      </a:r>
                      <a:endParaRPr lang="en-SG" dirty="0"/>
                    </a:p>
                  </a:txBody>
                  <a:tcPr marL="68580" marR="68580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/>
                        <a:t>0</a:t>
                      </a:r>
                      <a:endParaRPr lang="en-SG" dirty="0"/>
                    </a:p>
                  </a:txBody>
                  <a:tcPr marL="68580" marR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/>
                        <a:t>0</a:t>
                      </a:r>
                      <a:endParaRPr lang="en-SG" dirty="0"/>
                    </a:p>
                  </a:txBody>
                  <a:tcPr marL="68580" marR="68580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/>
                        <a:t>0</a:t>
                      </a:r>
                      <a:endParaRPr lang="en-SG" dirty="0"/>
                    </a:p>
                  </a:txBody>
                  <a:tcPr marL="68580" marR="68580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/>
                        <a:t>0</a:t>
                      </a:r>
                      <a:endParaRPr lang="en-SG" dirty="0"/>
                    </a:p>
                  </a:txBody>
                  <a:tcPr marL="68580" marR="68580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/>
                        <a:t>0</a:t>
                      </a:r>
                      <a:endParaRPr lang="en-SG" dirty="0"/>
                    </a:p>
                  </a:txBody>
                  <a:tcPr marL="68580" marR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/>
                        <a:t>0</a:t>
                      </a:r>
                      <a:endParaRPr lang="en-SG" dirty="0"/>
                    </a:p>
                  </a:txBody>
                  <a:tcPr marL="68580" marR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6543471" y="4638044"/>
            <a:ext cx="26148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The shape for (7,5) =</a:t>
            </a:r>
          </a:p>
          <a:p>
            <a:r>
              <a:rPr lang="en-US" dirty="0"/>
              <a:t>(3,4)</a:t>
            </a:r>
            <a:r>
              <a:rPr lang="en-US" baseline="30000" dirty="0"/>
              <a:t>3</a:t>
            </a:r>
            <a:r>
              <a:rPr lang="en-US" dirty="0" smtClean="0"/>
              <a:t>, (</a:t>
            </a:r>
            <a:r>
              <a:rPr lang="en-US" dirty="0"/>
              <a:t>5,2)</a:t>
            </a:r>
            <a:r>
              <a:rPr lang="en-US" baseline="30000" dirty="0"/>
              <a:t>6</a:t>
            </a:r>
            <a:r>
              <a:rPr lang="en-US" dirty="0"/>
              <a:t>, </a:t>
            </a:r>
            <a:r>
              <a:rPr lang="en-US" dirty="0" smtClean="0"/>
              <a:t>(</a:t>
            </a:r>
            <a:r>
              <a:rPr lang="en-US" dirty="0"/>
              <a:t>6,1)</a:t>
            </a:r>
            <a:r>
              <a:rPr lang="en-US" baseline="30000" dirty="0"/>
              <a:t>4</a:t>
            </a:r>
            <a:r>
              <a:rPr lang="en-US" dirty="0"/>
              <a:t>, </a:t>
            </a:r>
            <a:r>
              <a:rPr lang="en-US" dirty="0" smtClean="0"/>
              <a:t>(7,0)</a:t>
            </a:r>
            <a:r>
              <a:rPr lang="en-US" baseline="30000" dirty="0" smtClean="0"/>
              <a:t>5</a:t>
            </a:r>
            <a:r>
              <a:rPr lang="en-US" dirty="0" smtClean="0"/>
              <a:t> </a:t>
            </a:r>
            <a:endParaRPr lang="en-US" baseline="30000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3266379"/>
              </p:ext>
            </p:extLst>
          </p:nvPr>
        </p:nvGraphicFramePr>
        <p:xfrm>
          <a:off x="2" y="4155440"/>
          <a:ext cx="305435" cy="1854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5435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SG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</a:t>
                      </a:r>
                      <a:endParaRPr lang="en-SG" i="1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SG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2</a:t>
                      </a:r>
                      <a:endParaRPr lang="en-SG" i="1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SG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3</a:t>
                      </a:r>
                      <a:endParaRPr lang="en-SG" i="1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SG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4</a:t>
                      </a:r>
                      <a:endParaRPr lang="en-SG" i="1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SG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5</a:t>
                      </a:r>
                      <a:endParaRPr lang="en-SG" i="1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68580" marR="68580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5252705"/>
              </p:ext>
            </p:extLst>
          </p:nvPr>
        </p:nvGraphicFramePr>
        <p:xfrm>
          <a:off x="381635" y="3810000"/>
          <a:ext cx="6096000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SG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</a:t>
                      </a:r>
                      <a:endParaRPr lang="en-SG" i="1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2</a:t>
                      </a:r>
                      <a:endParaRPr lang="en-SG" i="1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3</a:t>
                      </a:r>
                      <a:endParaRPr lang="en-SG" i="1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4</a:t>
                      </a:r>
                      <a:endParaRPr lang="en-SG" i="1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5</a:t>
                      </a:r>
                      <a:endParaRPr lang="en-SG" i="1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6</a:t>
                      </a:r>
                      <a:endParaRPr lang="en-SG" i="1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7</a:t>
                      </a:r>
                      <a:endParaRPr lang="en-SG" i="1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68580" marR="68580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8</a:t>
                      </a:r>
                      <a:endParaRPr lang="en-SG" i="1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68580" marR="68580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9</a:t>
                      </a:r>
                      <a:endParaRPr lang="en-SG" i="1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10</a:t>
                      </a:r>
                      <a:endParaRPr lang="en-SG" i="1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68259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smtClean="0"/>
              <a:t>Subtask 5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371604"/>
                <a:ext cx="8229600" cy="4525963"/>
              </a:xfrm>
            </p:spPr>
            <p:txBody>
              <a:bodyPr>
                <a:normAutofit/>
              </a:bodyPr>
              <a:lstStyle/>
              <a:p>
                <a:r>
                  <a:rPr lang="en-SG" sz="1800" dirty="0" smtClean="0"/>
                  <a:t>Given the shape of (</a:t>
                </a:r>
                <a:r>
                  <a:rPr lang="en-SG" sz="1800" dirty="0" err="1" smtClean="0"/>
                  <a:t>x,y</a:t>
                </a:r>
                <a:r>
                  <a:rPr lang="en-SG" sz="1800" dirty="0" smtClean="0"/>
                  <a:t>), we can compute the shape of (x+1,y).</a:t>
                </a:r>
                <a:endParaRPr lang="en-SG" sz="1800" dirty="0"/>
              </a:p>
              <a:p>
                <a:r>
                  <a:rPr lang="en-SG" sz="1800" dirty="0" smtClean="0"/>
                  <a:t>Each step must remove </a:t>
                </a:r>
                <a14:m>
                  <m:oMath xmlns:m="http://schemas.openxmlformats.org/officeDocument/2006/math">
                    <m:r>
                      <a:rPr lang="en-SG" sz="1800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SG" sz="1800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SG" sz="18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</m:oMath>
                </a14:m>
                <a:r>
                  <a:rPr lang="en-SG" sz="1800" dirty="0" smtClean="0"/>
                  <a:t> limiters and add one to the list:</a:t>
                </a:r>
              </a:p>
            </p:txBody>
          </p:sp>
        </mc:Choice>
        <mc:Fallback xmlns=""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371600"/>
                <a:ext cx="8229600" cy="4525963"/>
              </a:xfrm>
              <a:blipFill rotWithShape="1">
                <a:blip r:embed="rId2"/>
                <a:stretch>
                  <a:fillRect l="-444" t="-6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6561260"/>
              </p:ext>
            </p:extLst>
          </p:nvPr>
        </p:nvGraphicFramePr>
        <p:xfrm>
          <a:off x="381000" y="2486605"/>
          <a:ext cx="6096000" cy="1854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/>
                        <a:t>1</a:t>
                      </a:r>
                      <a:endParaRPr lang="en-SG" dirty="0"/>
                    </a:p>
                  </a:txBody>
                  <a:tcPr marL="68580" marR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/>
                        <a:t>0</a:t>
                      </a:r>
                      <a:endParaRPr lang="en-SG" dirty="0"/>
                    </a:p>
                  </a:txBody>
                  <a:tcPr marL="68580" marR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/>
                        <a:t>1</a:t>
                      </a:r>
                      <a:endParaRPr lang="en-SG" dirty="0"/>
                    </a:p>
                  </a:txBody>
                  <a:tcPr marL="68580" marR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/>
                        <a:t>0</a:t>
                      </a:r>
                      <a:endParaRPr lang="en-SG" dirty="0"/>
                    </a:p>
                  </a:txBody>
                  <a:tcPr marL="68580" marR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/>
                        <a:t>0</a:t>
                      </a:r>
                      <a:endParaRPr lang="en-SG" dirty="0"/>
                    </a:p>
                  </a:txBody>
                  <a:tcPr marL="68580" marR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/>
                        <a:t>1</a:t>
                      </a:r>
                      <a:endParaRPr lang="en-SG" dirty="0"/>
                    </a:p>
                  </a:txBody>
                  <a:tcPr marL="68580" marR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/>
                        <a:t>0</a:t>
                      </a:r>
                      <a:endParaRPr lang="en-SG" dirty="0"/>
                    </a:p>
                  </a:txBody>
                  <a:tcPr marL="68580" marR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/>
                        <a:t>0</a:t>
                      </a:r>
                      <a:endParaRPr lang="en-SG" dirty="0"/>
                    </a:p>
                  </a:txBody>
                  <a:tcPr marL="68580" marR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/>
                        <a:t>0</a:t>
                      </a:r>
                      <a:endParaRPr lang="en-SG" dirty="0"/>
                    </a:p>
                  </a:txBody>
                  <a:tcPr marL="68580" marR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/>
                        <a:t>0</a:t>
                      </a:r>
                      <a:endParaRPr lang="en-SG" dirty="0"/>
                    </a:p>
                  </a:txBody>
                  <a:tcPr marL="68580" marR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/>
                        <a:t>0</a:t>
                      </a:r>
                      <a:endParaRPr lang="en-SG" dirty="0"/>
                    </a:p>
                  </a:txBody>
                  <a:tcPr marL="68580" marR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/>
                        <a:t>1</a:t>
                      </a:r>
                      <a:endParaRPr lang="en-SG" dirty="0"/>
                    </a:p>
                  </a:txBody>
                  <a:tcPr marL="68580" marR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/>
                        <a:t>0</a:t>
                      </a:r>
                      <a:endParaRPr lang="en-SG" dirty="0"/>
                    </a:p>
                  </a:txBody>
                  <a:tcPr marL="68580" marR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/>
                        <a:t>0</a:t>
                      </a:r>
                      <a:endParaRPr lang="en-SG" dirty="0"/>
                    </a:p>
                  </a:txBody>
                  <a:tcPr marL="68580" marR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/>
                        <a:t>1</a:t>
                      </a:r>
                      <a:endParaRPr lang="en-SG" dirty="0"/>
                    </a:p>
                  </a:txBody>
                  <a:tcPr marL="68580" marR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/>
                        <a:t>0</a:t>
                      </a:r>
                      <a:endParaRPr lang="en-SG" dirty="0"/>
                    </a:p>
                  </a:txBody>
                  <a:tcPr marL="68580" marR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/>
                        <a:t>0</a:t>
                      </a:r>
                      <a:endParaRPr lang="en-SG" dirty="0"/>
                    </a:p>
                  </a:txBody>
                  <a:tcPr marL="68580" marR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/>
                        <a:t>1</a:t>
                      </a:r>
                      <a:endParaRPr lang="en-SG" dirty="0"/>
                    </a:p>
                  </a:txBody>
                  <a:tcPr marL="68580" marR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/>
                        <a:t>0</a:t>
                      </a:r>
                      <a:endParaRPr lang="en-SG" dirty="0"/>
                    </a:p>
                  </a:txBody>
                  <a:tcPr marL="68580" marR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/>
                        <a:t>0</a:t>
                      </a:r>
                      <a:endParaRPr lang="en-SG" dirty="0"/>
                    </a:p>
                  </a:txBody>
                  <a:tcPr marL="68580" marR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/>
                        <a:t>0</a:t>
                      </a:r>
                      <a:endParaRPr lang="en-SG" dirty="0"/>
                    </a:p>
                  </a:txBody>
                  <a:tcPr marL="68580" marR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/>
                        <a:t>0</a:t>
                      </a:r>
                      <a:endParaRPr lang="en-SG" dirty="0"/>
                    </a:p>
                  </a:txBody>
                  <a:tcPr marL="68580" marR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/>
                        <a:t>0</a:t>
                      </a:r>
                      <a:endParaRPr lang="en-SG" dirty="0"/>
                    </a:p>
                  </a:txBody>
                  <a:tcPr marL="68580" marR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/>
                        <a:t>0</a:t>
                      </a:r>
                      <a:endParaRPr lang="en-SG" dirty="0"/>
                    </a:p>
                  </a:txBody>
                  <a:tcPr marL="68580" marR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/>
                        <a:t>0</a:t>
                      </a:r>
                      <a:endParaRPr lang="en-SG" dirty="0"/>
                    </a:p>
                  </a:txBody>
                  <a:tcPr marL="68580" marR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/>
                        <a:t>0</a:t>
                      </a:r>
                      <a:endParaRPr lang="en-SG" dirty="0"/>
                    </a:p>
                  </a:txBody>
                  <a:tcPr marL="68580" marR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/>
                        <a:t>0</a:t>
                      </a:r>
                      <a:endParaRPr lang="en-SG" dirty="0"/>
                    </a:p>
                  </a:txBody>
                  <a:tcPr marL="68580" marR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/>
                        <a:t>1</a:t>
                      </a:r>
                      <a:endParaRPr lang="en-SG" dirty="0"/>
                    </a:p>
                  </a:txBody>
                  <a:tcPr marL="68580" marR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/>
                        <a:t>0</a:t>
                      </a:r>
                      <a:endParaRPr lang="en-SG" dirty="0"/>
                    </a:p>
                  </a:txBody>
                  <a:tcPr marL="68580" marR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/>
                        <a:t>0</a:t>
                      </a:r>
                      <a:endParaRPr lang="en-SG" dirty="0"/>
                    </a:p>
                  </a:txBody>
                  <a:tcPr marL="68580" marR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/>
                        <a:t>0</a:t>
                      </a:r>
                      <a:endParaRPr lang="en-SG" dirty="0"/>
                    </a:p>
                  </a:txBody>
                  <a:tcPr marL="68580" marR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/>
                        <a:t>0</a:t>
                      </a:r>
                      <a:endParaRPr lang="en-SG" dirty="0"/>
                    </a:p>
                  </a:txBody>
                  <a:tcPr marL="68580" marR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/>
                        <a:t>1</a:t>
                      </a:r>
                      <a:endParaRPr lang="en-SG" dirty="0"/>
                    </a:p>
                  </a:txBody>
                  <a:tcPr marL="68580" marR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/>
                        <a:t>0</a:t>
                      </a:r>
                      <a:endParaRPr lang="en-SG" dirty="0"/>
                    </a:p>
                  </a:txBody>
                  <a:tcPr marL="68580" marR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/>
                        <a:t>0</a:t>
                      </a:r>
                      <a:endParaRPr lang="en-SG" dirty="0"/>
                    </a:p>
                  </a:txBody>
                  <a:tcPr marL="68580" marR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/>
                        <a:t>0</a:t>
                      </a:r>
                      <a:endParaRPr lang="en-SG" dirty="0"/>
                    </a:p>
                  </a:txBody>
                  <a:tcPr marL="68580" marR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/>
                        <a:t>0</a:t>
                      </a:r>
                      <a:endParaRPr lang="en-SG" dirty="0"/>
                    </a:p>
                  </a:txBody>
                  <a:tcPr marL="68580" marR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/>
                        <a:t>0</a:t>
                      </a:r>
                      <a:endParaRPr lang="en-SG" dirty="0"/>
                    </a:p>
                  </a:txBody>
                  <a:tcPr marL="68580" marR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/>
                        <a:t>0</a:t>
                      </a:r>
                      <a:endParaRPr lang="en-SG" dirty="0"/>
                    </a:p>
                  </a:txBody>
                  <a:tcPr marL="68580" marR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/>
                        <a:t>1</a:t>
                      </a:r>
                      <a:endParaRPr lang="en-SG" dirty="0"/>
                    </a:p>
                  </a:txBody>
                  <a:tcPr marL="68580" marR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/>
                        <a:t>0</a:t>
                      </a:r>
                      <a:endParaRPr lang="en-SG" dirty="0"/>
                    </a:p>
                  </a:txBody>
                  <a:tcPr marL="68580" marR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/>
                        <a:t>0</a:t>
                      </a:r>
                      <a:endParaRPr lang="en-SG" dirty="0"/>
                    </a:p>
                  </a:txBody>
                  <a:tcPr marL="68580" marR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/>
                        <a:t>0</a:t>
                      </a:r>
                      <a:endParaRPr lang="en-SG" dirty="0"/>
                    </a:p>
                  </a:txBody>
                  <a:tcPr marL="68580" marR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/>
                        <a:t>0</a:t>
                      </a:r>
                      <a:endParaRPr lang="en-SG" dirty="0"/>
                    </a:p>
                  </a:txBody>
                  <a:tcPr marL="68580" marR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/>
                        <a:t>0</a:t>
                      </a:r>
                      <a:endParaRPr lang="en-SG" dirty="0"/>
                    </a:p>
                  </a:txBody>
                  <a:tcPr marL="68580" marR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/>
                        <a:t>0</a:t>
                      </a:r>
                      <a:endParaRPr lang="en-SG" dirty="0"/>
                    </a:p>
                  </a:txBody>
                  <a:tcPr marL="68580" marR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/>
                        <a:t>0</a:t>
                      </a:r>
                      <a:endParaRPr lang="en-SG" dirty="0"/>
                    </a:p>
                  </a:txBody>
                  <a:tcPr marL="68580" marR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/>
                        <a:t>0</a:t>
                      </a:r>
                      <a:endParaRPr lang="en-SG" dirty="0"/>
                    </a:p>
                  </a:txBody>
                  <a:tcPr marL="68580" marR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/>
                        <a:t>0</a:t>
                      </a:r>
                      <a:endParaRPr lang="en-SG" dirty="0"/>
                    </a:p>
                  </a:txBody>
                  <a:tcPr marL="68580" marR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/>
                        <a:t>0</a:t>
                      </a:r>
                      <a:endParaRPr lang="en-SG" dirty="0"/>
                    </a:p>
                  </a:txBody>
                  <a:tcPr marL="68580" marR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7762836"/>
              </p:ext>
            </p:extLst>
          </p:nvPr>
        </p:nvGraphicFramePr>
        <p:xfrm>
          <a:off x="381000" y="4851400"/>
          <a:ext cx="6096000" cy="1854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/>
                        <a:t>1</a:t>
                      </a:r>
                      <a:endParaRPr lang="en-SG" dirty="0"/>
                    </a:p>
                  </a:txBody>
                  <a:tcPr marL="68580" marR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/>
                        <a:t>0</a:t>
                      </a:r>
                      <a:endParaRPr lang="en-SG" dirty="0"/>
                    </a:p>
                  </a:txBody>
                  <a:tcPr marL="68580" marR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/>
                        <a:t>1</a:t>
                      </a:r>
                      <a:endParaRPr lang="en-SG" dirty="0"/>
                    </a:p>
                  </a:txBody>
                  <a:tcPr marL="68580" marR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/>
                        <a:t>0</a:t>
                      </a:r>
                      <a:endParaRPr lang="en-SG" dirty="0"/>
                    </a:p>
                  </a:txBody>
                  <a:tcPr marL="68580" marR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/>
                        <a:t>0</a:t>
                      </a:r>
                      <a:endParaRPr lang="en-SG" dirty="0"/>
                    </a:p>
                  </a:txBody>
                  <a:tcPr marL="68580" marR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/>
                        <a:t>1</a:t>
                      </a:r>
                      <a:endParaRPr lang="en-SG" dirty="0"/>
                    </a:p>
                  </a:txBody>
                  <a:tcPr marL="68580" marR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/>
                        <a:t>0</a:t>
                      </a:r>
                      <a:endParaRPr lang="en-SG" dirty="0"/>
                    </a:p>
                  </a:txBody>
                  <a:tcPr marL="68580" marR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/>
                        <a:t>0</a:t>
                      </a:r>
                      <a:endParaRPr lang="en-SG" dirty="0"/>
                    </a:p>
                  </a:txBody>
                  <a:tcPr marL="68580" marR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/>
                        <a:t>0</a:t>
                      </a:r>
                      <a:endParaRPr lang="en-SG" dirty="0"/>
                    </a:p>
                  </a:txBody>
                  <a:tcPr marL="68580" marR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/>
                        <a:t>0</a:t>
                      </a:r>
                      <a:endParaRPr lang="en-SG" dirty="0"/>
                    </a:p>
                  </a:txBody>
                  <a:tcPr marL="68580" marR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/>
                        <a:t>0</a:t>
                      </a:r>
                      <a:endParaRPr lang="en-SG" dirty="0"/>
                    </a:p>
                  </a:txBody>
                  <a:tcPr marL="68580" marR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/>
                        <a:t>1</a:t>
                      </a:r>
                      <a:endParaRPr lang="en-SG" dirty="0"/>
                    </a:p>
                  </a:txBody>
                  <a:tcPr marL="68580" marR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/>
                        <a:t>0</a:t>
                      </a:r>
                      <a:endParaRPr lang="en-SG" dirty="0"/>
                    </a:p>
                  </a:txBody>
                  <a:tcPr marL="68580" marR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/>
                        <a:t>0</a:t>
                      </a:r>
                      <a:endParaRPr lang="en-SG" dirty="0"/>
                    </a:p>
                  </a:txBody>
                  <a:tcPr marL="68580" marR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/>
                        <a:t>1</a:t>
                      </a:r>
                      <a:endParaRPr lang="en-SG" dirty="0"/>
                    </a:p>
                  </a:txBody>
                  <a:tcPr marL="68580" marR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/>
                        <a:t>0</a:t>
                      </a:r>
                      <a:endParaRPr lang="en-SG" dirty="0"/>
                    </a:p>
                  </a:txBody>
                  <a:tcPr marL="68580" marR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/>
                        <a:t>0</a:t>
                      </a:r>
                      <a:endParaRPr lang="en-SG" dirty="0"/>
                    </a:p>
                  </a:txBody>
                  <a:tcPr marL="68580" marR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/>
                        <a:t>1</a:t>
                      </a:r>
                      <a:endParaRPr lang="en-SG" dirty="0"/>
                    </a:p>
                  </a:txBody>
                  <a:tcPr marL="68580" marR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/>
                        <a:t>0</a:t>
                      </a:r>
                      <a:endParaRPr lang="en-SG" dirty="0"/>
                    </a:p>
                  </a:txBody>
                  <a:tcPr marL="68580" marR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/>
                        <a:t>0</a:t>
                      </a:r>
                      <a:endParaRPr lang="en-SG" dirty="0"/>
                    </a:p>
                  </a:txBody>
                  <a:tcPr marL="68580" marR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/>
                        <a:t>0</a:t>
                      </a:r>
                      <a:endParaRPr lang="en-SG" dirty="0"/>
                    </a:p>
                  </a:txBody>
                  <a:tcPr marL="68580" marR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/>
                        <a:t>0</a:t>
                      </a:r>
                      <a:endParaRPr lang="en-SG" dirty="0"/>
                    </a:p>
                  </a:txBody>
                  <a:tcPr marL="68580" marR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/>
                        <a:t>0</a:t>
                      </a:r>
                      <a:endParaRPr lang="en-SG" dirty="0"/>
                    </a:p>
                  </a:txBody>
                  <a:tcPr marL="68580" marR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/>
                        <a:t>0</a:t>
                      </a:r>
                      <a:endParaRPr lang="en-SG" dirty="0"/>
                    </a:p>
                  </a:txBody>
                  <a:tcPr marL="68580" marR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/>
                        <a:t>0</a:t>
                      </a:r>
                      <a:endParaRPr lang="en-SG" dirty="0"/>
                    </a:p>
                  </a:txBody>
                  <a:tcPr marL="68580" marR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/>
                        <a:t>0</a:t>
                      </a:r>
                      <a:endParaRPr lang="en-SG" dirty="0"/>
                    </a:p>
                  </a:txBody>
                  <a:tcPr marL="68580" marR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/>
                        <a:t>0</a:t>
                      </a:r>
                      <a:endParaRPr lang="en-SG" dirty="0"/>
                    </a:p>
                  </a:txBody>
                  <a:tcPr marL="68580" marR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/>
                        <a:t>1</a:t>
                      </a:r>
                      <a:endParaRPr lang="en-SG" dirty="0"/>
                    </a:p>
                  </a:txBody>
                  <a:tcPr marL="68580" marR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/>
                        <a:t>0</a:t>
                      </a:r>
                      <a:endParaRPr lang="en-SG" dirty="0"/>
                    </a:p>
                  </a:txBody>
                  <a:tcPr marL="68580" marR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/>
                        <a:t>0</a:t>
                      </a:r>
                      <a:endParaRPr lang="en-SG" dirty="0"/>
                    </a:p>
                  </a:txBody>
                  <a:tcPr marL="68580" marR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/>
                        <a:t>0</a:t>
                      </a:r>
                      <a:endParaRPr lang="en-SG" dirty="0"/>
                    </a:p>
                  </a:txBody>
                  <a:tcPr marL="68580" marR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/>
                        <a:t>0</a:t>
                      </a:r>
                      <a:endParaRPr lang="en-SG" dirty="0"/>
                    </a:p>
                  </a:txBody>
                  <a:tcPr marL="68580" marR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/>
                        <a:t>1</a:t>
                      </a:r>
                      <a:endParaRPr lang="en-SG" dirty="0"/>
                    </a:p>
                  </a:txBody>
                  <a:tcPr marL="68580" marR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/>
                        <a:t>0</a:t>
                      </a:r>
                      <a:endParaRPr lang="en-SG" dirty="0"/>
                    </a:p>
                  </a:txBody>
                  <a:tcPr marL="68580" marR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/>
                        <a:t>0</a:t>
                      </a:r>
                      <a:endParaRPr lang="en-SG" dirty="0"/>
                    </a:p>
                  </a:txBody>
                  <a:tcPr marL="68580" marR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/>
                        <a:t>0</a:t>
                      </a:r>
                      <a:endParaRPr lang="en-SG" dirty="0"/>
                    </a:p>
                  </a:txBody>
                  <a:tcPr marL="68580" marR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/>
                        <a:t>0</a:t>
                      </a:r>
                      <a:endParaRPr lang="en-SG" dirty="0"/>
                    </a:p>
                  </a:txBody>
                  <a:tcPr marL="68580" marR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/>
                        <a:t>0</a:t>
                      </a:r>
                      <a:endParaRPr lang="en-SG" dirty="0"/>
                    </a:p>
                  </a:txBody>
                  <a:tcPr marL="68580" marR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/>
                        <a:t>0</a:t>
                      </a:r>
                      <a:endParaRPr lang="en-SG" dirty="0"/>
                    </a:p>
                  </a:txBody>
                  <a:tcPr marL="68580" marR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/>
                        <a:t>1</a:t>
                      </a:r>
                      <a:endParaRPr lang="en-SG" dirty="0"/>
                    </a:p>
                  </a:txBody>
                  <a:tcPr marL="68580" marR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/>
                        <a:t>0</a:t>
                      </a:r>
                      <a:endParaRPr lang="en-SG" dirty="0"/>
                    </a:p>
                  </a:txBody>
                  <a:tcPr marL="68580" marR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/>
                        <a:t>0</a:t>
                      </a:r>
                      <a:endParaRPr lang="en-SG" dirty="0"/>
                    </a:p>
                  </a:txBody>
                  <a:tcPr marL="68580" marR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/>
                        <a:t>0</a:t>
                      </a:r>
                      <a:endParaRPr lang="en-SG" dirty="0"/>
                    </a:p>
                  </a:txBody>
                  <a:tcPr marL="68580" marR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/>
                        <a:t>0</a:t>
                      </a:r>
                      <a:endParaRPr lang="en-SG" dirty="0"/>
                    </a:p>
                  </a:txBody>
                  <a:tcPr marL="68580" marR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/>
                        <a:t>0</a:t>
                      </a:r>
                      <a:endParaRPr lang="en-SG" dirty="0"/>
                    </a:p>
                  </a:txBody>
                  <a:tcPr marL="68580" marR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/>
                        <a:t>0</a:t>
                      </a:r>
                      <a:endParaRPr lang="en-SG" dirty="0"/>
                    </a:p>
                  </a:txBody>
                  <a:tcPr marL="68580" marR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/>
                        <a:t>0</a:t>
                      </a:r>
                      <a:endParaRPr lang="en-SG" dirty="0"/>
                    </a:p>
                  </a:txBody>
                  <a:tcPr marL="68580" marR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/>
                        <a:t>0</a:t>
                      </a:r>
                      <a:endParaRPr lang="en-SG" dirty="0"/>
                    </a:p>
                  </a:txBody>
                  <a:tcPr marL="68580" marR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/>
                        <a:t>0</a:t>
                      </a:r>
                      <a:endParaRPr lang="en-SG" dirty="0"/>
                    </a:p>
                  </a:txBody>
                  <a:tcPr marL="68580" marR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/>
                        <a:t>0</a:t>
                      </a:r>
                      <a:endParaRPr lang="en-SG" dirty="0"/>
                    </a:p>
                  </a:txBody>
                  <a:tcPr marL="68580" marR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6542836" y="2743204"/>
            <a:ext cx="261481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The shape for (7,5) =</a:t>
            </a:r>
          </a:p>
          <a:p>
            <a:r>
              <a:rPr lang="en-US" dirty="0"/>
              <a:t>(3,4)</a:t>
            </a:r>
            <a:r>
              <a:rPr lang="en-US" baseline="30000" dirty="0"/>
              <a:t>3</a:t>
            </a:r>
            <a:r>
              <a:rPr lang="en-US" dirty="0" smtClean="0"/>
              <a:t>, (</a:t>
            </a:r>
            <a:r>
              <a:rPr lang="en-US" dirty="0"/>
              <a:t>5,2)</a:t>
            </a:r>
            <a:r>
              <a:rPr lang="en-US" baseline="30000" dirty="0"/>
              <a:t>6</a:t>
            </a:r>
            <a:r>
              <a:rPr lang="en-US" dirty="0"/>
              <a:t>, </a:t>
            </a:r>
            <a:r>
              <a:rPr lang="en-US" dirty="0" smtClean="0"/>
              <a:t>(</a:t>
            </a:r>
            <a:r>
              <a:rPr lang="en-US" dirty="0"/>
              <a:t>6,1)</a:t>
            </a:r>
            <a:r>
              <a:rPr lang="en-US" baseline="30000" dirty="0"/>
              <a:t>4</a:t>
            </a:r>
            <a:r>
              <a:rPr lang="en-US" dirty="0"/>
              <a:t>, </a:t>
            </a:r>
            <a:r>
              <a:rPr lang="en-US" dirty="0" smtClean="0"/>
              <a:t>(7,0)</a:t>
            </a:r>
            <a:r>
              <a:rPr lang="en-US" baseline="30000" dirty="0" smtClean="0"/>
              <a:t>5</a:t>
            </a:r>
            <a:r>
              <a:rPr lang="en-US" dirty="0" smtClean="0"/>
              <a:t> </a:t>
            </a:r>
          </a:p>
          <a:p>
            <a:endParaRPr lang="en-US" dirty="0" smtClean="0"/>
          </a:p>
          <a:p>
            <a:r>
              <a:rPr lang="en-US" dirty="0" smtClean="0"/>
              <a:t>T</a:t>
            </a:r>
            <a:r>
              <a:rPr lang="en-US" baseline="-25000" dirty="0" smtClean="0"/>
              <a:t>7,5</a:t>
            </a:r>
            <a:r>
              <a:rPr lang="en-US" dirty="0" smtClean="0"/>
              <a:t>=3+6+4+5=18</a:t>
            </a:r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6553202" y="4191004"/>
            <a:ext cx="2602453" cy="2267129"/>
            <a:chOff x="6858000" y="4191000"/>
            <a:chExt cx="2602453" cy="2267129"/>
          </a:xfrm>
        </p:grpSpPr>
        <p:sp>
          <p:nvSpPr>
            <p:cNvPr id="9" name="TextBox 8"/>
            <p:cNvSpPr txBox="1"/>
            <p:nvPr/>
          </p:nvSpPr>
          <p:spPr>
            <a:xfrm>
              <a:off x="6858000" y="5257800"/>
              <a:ext cx="2121030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The shape for (8,5) =</a:t>
              </a:r>
            </a:p>
            <a:p>
              <a:r>
                <a:rPr lang="en-US" dirty="0" smtClean="0"/>
                <a:t>(4,3)</a:t>
              </a:r>
              <a:r>
                <a:rPr lang="en-US" baseline="30000" dirty="0" smtClean="0"/>
                <a:t>3</a:t>
              </a:r>
              <a:r>
                <a:rPr lang="en-US" dirty="0" smtClean="0"/>
                <a:t>,</a:t>
              </a:r>
              <a:r>
                <a:rPr lang="en-US" dirty="0"/>
                <a:t> (</a:t>
              </a:r>
              <a:r>
                <a:rPr lang="en-US" dirty="0" smtClean="0"/>
                <a:t>8,3)</a:t>
              </a:r>
              <a:r>
                <a:rPr lang="en-US" baseline="30000" dirty="0" smtClean="0"/>
                <a:t>10</a:t>
              </a:r>
            </a:p>
            <a:p>
              <a:endParaRPr lang="en-US" dirty="0" smtClean="0"/>
            </a:p>
            <a:p>
              <a:r>
                <a:rPr lang="en-US" dirty="0" smtClean="0"/>
                <a:t>T</a:t>
              </a:r>
              <a:r>
                <a:rPr lang="en-US" baseline="-25000" dirty="0" smtClean="0"/>
                <a:t>8,5</a:t>
              </a:r>
              <a:r>
                <a:rPr lang="en-US" dirty="0" smtClean="0"/>
                <a:t>= 3+10=13</a:t>
              </a:r>
              <a:endParaRPr lang="en-US" baseline="30000" dirty="0"/>
            </a:p>
          </p:txBody>
        </p:sp>
        <p:sp>
          <p:nvSpPr>
            <p:cNvPr id="2" name="Down Arrow 1"/>
            <p:cNvSpPr/>
            <p:nvPr/>
          </p:nvSpPr>
          <p:spPr>
            <a:xfrm>
              <a:off x="7086600" y="4419600"/>
              <a:ext cx="367250" cy="53340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7467600" y="4191000"/>
              <a:ext cx="199285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Remove </a:t>
              </a:r>
              <a:br>
                <a:rPr lang="en-US" dirty="0" smtClean="0">
                  <a:solidFill>
                    <a:srgbClr val="0070C0"/>
                  </a:solidFill>
                </a:rPr>
              </a:br>
              <a:r>
                <a:rPr lang="en-US" dirty="0">
                  <a:solidFill>
                    <a:srgbClr val="0070C0"/>
                  </a:solidFill>
                </a:rPr>
                <a:t>(</a:t>
              </a:r>
              <a:r>
                <a:rPr lang="en-US" dirty="0" smtClean="0">
                  <a:solidFill>
                    <a:srgbClr val="0070C0"/>
                  </a:solidFill>
                </a:rPr>
                <a:t>5,2)</a:t>
              </a:r>
              <a:r>
                <a:rPr lang="en-US" baseline="30000" dirty="0" smtClean="0">
                  <a:solidFill>
                    <a:srgbClr val="0070C0"/>
                  </a:solidFill>
                </a:rPr>
                <a:t>6</a:t>
              </a:r>
              <a:r>
                <a:rPr lang="en-US" dirty="0" smtClean="0">
                  <a:solidFill>
                    <a:srgbClr val="0070C0"/>
                  </a:solidFill>
                </a:rPr>
                <a:t>, </a:t>
              </a:r>
              <a:r>
                <a:rPr lang="en-US" dirty="0">
                  <a:solidFill>
                    <a:srgbClr val="0070C0"/>
                  </a:solidFill>
                </a:rPr>
                <a:t>(</a:t>
              </a:r>
              <a:r>
                <a:rPr lang="en-US" dirty="0" smtClean="0">
                  <a:solidFill>
                    <a:srgbClr val="0070C0"/>
                  </a:solidFill>
                </a:rPr>
                <a:t>6,1)</a:t>
              </a:r>
              <a:r>
                <a:rPr lang="en-US" baseline="30000" dirty="0" smtClean="0">
                  <a:solidFill>
                    <a:srgbClr val="0070C0"/>
                  </a:solidFill>
                </a:rPr>
                <a:t>4</a:t>
              </a:r>
              <a:r>
                <a:rPr lang="en-US" dirty="0" smtClean="0">
                  <a:solidFill>
                    <a:srgbClr val="0070C0"/>
                  </a:solidFill>
                </a:rPr>
                <a:t>, (7,0)</a:t>
              </a:r>
              <a:r>
                <a:rPr lang="en-US" baseline="30000" dirty="0" smtClean="0">
                  <a:solidFill>
                    <a:srgbClr val="0070C0"/>
                  </a:solidFill>
                </a:rPr>
                <a:t>5</a:t>
              </a:r>
              <a:r>
                <a:rPr lang="en-US" dirty="0" smtClean="0">
                  <a:solidFill>
                    <a:srgbClr val="0070C0"/>
                  </a:solidFill>
                </a:rPr>
                <a:t> </a:t>
              </a:r>
            </a:p>
            <a:p>
              <a:r>
                <a:rPr lang="en-US" dirty="0" smtClean="0">
                  <a:solidFill>
                    <a:srgbClr val="0070C0"/>
                  </a:solidFill>
                </a:rPr>
                <a:t>Insert (8,3)</a:t>
              </a:r>
              <a:r>
                <a:rPr lang="en-US" baseline="30000" dirty="0" smtClean="0">
                  <a:solidFill>
                    <a:srgbClr val="0070C0"/>
                  </a:solidFill>
                </a:rPr>
                <a:t>10</a:t>
              </a:r>
              <a:endParaRPr lang="en-US" baseline="30000" dirty="0">
                <a:solidFill>
                  <a:srgbClr val="0070C0"/>
                </a:solidFill>
              </a:endParaRPr>
            </a:p>
          </p:txBody>
        </p:sp>
      </p:grp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0567180"/>
              </p:ext>
            </p:extLst>
          </p:nvPr>
        </p:nvGraphicFramePr>
        <p:xfrm>
          <a:off x="2" y="2479040"/>
          <a:ext cx="305435" cy="1854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5435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SG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</a:t>
                      </a:r>
                      <a:endParaRPr lang="en-SG" i="1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SG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2</a:t>
                      </a:r>
                      <a:endParaRPr lang="en-SG" i="1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SG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3</a:t>
                      </a:r>
                      <a:endParaRPr lang="en-SG" i="1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SG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4</a:t>
                      </a:r>
                      <a:endParaRPr lang="en-SG" i="1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SG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5</a:t>
                      </a:r>
                      <a:endParaRPr lang="en-SG" i="1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68580" marR="68580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5335136"/>
              </p:ext>
            </p:extLst>
          </p:nvPr>
        </p:nvGraphicFramePr>
        <p:xfrm>
          <a:off x="381635" y="2133600"/>
          <a:ext cx="6096000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SG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</a:t>
                      </a:r>
                      <a:endParaRPr lang="en-SG" i="1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2</a:t>
                      </a:r>
                      <a:endParaRPr lang="en-SG" i="1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3</a:t>
                      </a:r>
                      <a:endParaRPr lang="en-SG" i="1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4</a:t>
                      </a:r>
                      <a:endParaRPr lang="en-SG" i="1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5</a:t>
                      </a:r>
                      <a:endParaRPr lang="en-SG" i="1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6</a:t>
                      </a:r>
                      <a:endParaRPr lang="en-SG" i="1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7</a:t>
                      </a:r>
                      <a:endParaRPr lang="en-SG" i="1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68580" marR="68580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8</a:t>
                      </a:r>
                      <a:endParaRPr lang="en-SG" i="1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68580" marR="68580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9</a:t>
                      </a:r>
                      <a:endParaRPr lang="en-SG" i="1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10</a:t>
                      </a:r>
                      <a:endParaRPr lang="en-SG" i="1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5998272"/>
              </p:ext>
            </p:extLst>
          </p:nvPr>
        </p:nvGraphicFramePr>
        <p:xfrm>
          <a:off x="2" y="4851400"/>
          <a:ext cx="305435" cy="1854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5435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SG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</a:t>
                      </a:r>
                      <a:endParaRPr lang="en-SG" i="1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SG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2</a:t>
                      </a:r>
                      <a:endParaRPr lang="en-SG" i="1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SG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3</a:t>
                      </a:r>
                      <a:endParaRPr lang="en-SG" i="1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SG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4</a:t>
                      </a:r>
                      <a:endParaRPr lang="en-SG" i="1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SG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5</a:t>
                      </a:r>
                      <a:endParaRPr lang="en-SG" i="1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68580" marR="68580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8414544"/>
              </p:ext>
            </p:extLst>
          </p:nvPr>
        </p:nvGraphicFramePr>
        <p:xfrm>
          <a:off x="381635" y="4505960"/>
          <a:ext cx="6096000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SG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</a:t>
                      </a:r>
                      <a:endParaRPr lang="en-SG" i="1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2</a:t>
                      </a:r>
                      <a:endParaRPr lang="en-SG" i="1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3</a:t>
                      </a:r>
                      <a:endParaRPr lang="en-SG" i="1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4</a:t>
                      </a:r>
                      <a:endParaRPr lang="en-SG" i="1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5</a:t>
                      </a:r>
                      <a:endParaRPr lang="en-SG" i="1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6</a:t>
                      </a:r>
                      <a:endParaRPr lang="en-SG" i="1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7</a:t>
                      </a:r>
                      <a:endParaRPr lang="en-SG" i="1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68580" marR="68580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8</a:t>
                      </a:r>
                      <a:endParaRPr lang="en-SG" i="1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68580" marR="68580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9</a:t>
                      </a:r>
                      <a:endParaRPr lang="en-SG" i="1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10</a:t>
                      </a:r>
                      <a:endParaRPr lang="en-SG" i="1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0647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Subtask 5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sz="2100" dirty="0" smtClean="0"/>
              <a:t>C=0;</a:t>
            </a:r>
          </a:p>
          <a:p>
            <a:r>
              <a:rPr lang="en-US" sz="2100" dirty="0" smtClean="0"/>
              <a:t>For y = 1 to M</a:t>
            </a:r>
          </a:p>
          <a:p>
            <a:pPr lvl="1"/>
            <a:r>
              <a:rPr lang="en-US" sz="2100" dirty="0" smtClean="0"/>
              <a:t>Update </a:t>
            </a:r>
            <a:r>
              <a:rPr lang="en-US" sz="2100" dirty="0"/>
              <a:t>the </a:t>
            </a:r>
            <a:r>
              <a:rPr lang="en-US" sz="2100" dirty="0" smtClean="0"/>
              <a:t>limiters L[</a:t>
            </a:r>
            <a:r>
              <a:rPr lang="en-US" sz="2100" dirty="0" err="1" smtClean="0"/>
              <a:t>i</a:t>
            </a:r>
            <a:r>
              <a:rPr lang="en-US" sz="2100" dirty="0" smtClean="0"/>
              <a:t>] (</a:t>
            </a:r>
            <a:r>
              <a:rPr lang="en-SG" sz="2100" dirty="0"/>
              <a:t>the first ‘1’ just above the </a:t>
            </a:r>
            <a:r>
              <a:rPr lang="en-SG" sz="2100" dirty="0" err="1"/>
              <a:t>y</a:t>
            </a:r>
            <a:r>
              <a:rPr lang="en-SG" sz="2100" baseline="30000" dirty="0" err="1"/>
              <a:t>th</a:t>
            </a:r>
            <a:r>
              <a:rPr lang="en-SG" sz="2100" dirty="0"/>
              <a:t> </a:t>
            </a:r>
            <a:r>
              <a:rPr lang="en-SG" sz="2100" dirty="0" smtClean="0"/>
              <a:t>row) in O(N) time;</a:t>
            </a:r>
            <a:endParaRPr lang="en-SG" sz="2100" dirty="0"/>
          </a:p>
          <a:p>
            <a:pPr lvl="1"/>
            <a:r>
              <a:rPr lang="en-US" sz="2100" dirty="0" smtClean="0"/>
              <a:t>Set S be empty stack;</a:t>
            </a:r>
          </a:p>
          <a:p>
            <a:pPr lvl="1"/>
            <a:r>
              <a:rPr lang="en-US" sz="2100" dirty="0" smtClean="0"/>
              <a:t>For x = 1 to N</a:t>
            </a:r>
          </a:p>
          <a:p>
            <a:pPr lvl="2"/>
            <a:r>
              <a:rPr lang="en-US" sz="2100" dirty="0" smtClean="0"/>
              <a:t>Update the shape S by removing a list of limiters (j, L[j]) such that L[j]&lt;L[x] and insert </a:t>
            </a:r>
            <a:r>
              <a:rPr lang="en-US" sz="2100" dirty="0"/>
              <a:t>(x, L[x</a:t>
            </a:r>
            <a:r>
              <a:rPr lang="en-US" sz="2100" dirty="0" smtClean="0"/>
              <a:t>]) into S;</a:t>
            </a:r>
            <a:endParaRPr lang="en-US" sz="2100" dirty="0"/>
          </a:p>
          <a:p>
            <a:pPr lvl="2"/>
            <a:r>
              <a:rPr lang="en-US" sz="2100" dirty="0" smtClean="0"/>
              <a:t>Compute </a:t>
            </a:r>
            <a:r>
              <a:rPr lang="en-US" sz="2100" dirty="0" err="1" smtClean="0"/>
              <a:t>T</a:t>
            </a:r>
            <a:r>
              <a:rPr lang="en-US" sz="2100" baseline="-25000" dirty="0" err="1" smtClean="0"/>
              <a:t>x,y</a:t>
            </a:r>
            <a:r>
              <a:rPr lang="en-US" sz="2100" dirty="0" smtClean="0"/>
              <a:t> from T</a:t>
            </a:r>
            <a:r>
              <a:rPr lang="en-US" sz="2100" baseline="-25000" dirty="0" smtClean="0"/>
              <a:t>x-1,y</a:t>
            </a:r>
            <a:r>
              <a:rPr lang="en-US" sz="2100" dirty="0" smtClean="0"/>
              <a:t>;</a:t>
            </a:r>
          </a:p>
          <a:p>
            <a:pPr lvl="2"/>
            <a:r>
              <a:rPr lang="en-US" sz="2100" dirty="0" smtClean="0"/>
              <a:t>C = C + </a:t>
            </a:r>
            <a:r>
              <a:rPr lang="en-US" sz="2100" dirty="0" err="1" smtClean="0"/>
              <a:t>T</a:t>
            </a:r>
            <a:r>
              <a:rPr lang="en-US" sz="2100" baseline="-25000" dirty="0" err="1" smtClean="0"/>
              <a:t>x,y</a:t>
            </a:r>
            <a:r>
              <a:rPr lang="en-US" sz="2100" dirty="0" smtClean="0"/>
              <a:t>;</a:t>
            </a:r>
          </a:p>
          <a:p>
            <a:r>
              <a:rPr lang="en-US" sz="2100" dirty="0" smtClean="0"/>
              <a:t>Report C;</a:t>
            </a:r>
          </a:p>
          <a:p>
            <a:endParaRPr lang="en-US" sz="2000" dirty="0"/>
          </a:p>
          <a:p>
            <a:r>
              <a:rPr lang="en-US" sz="2000" dirty="0" smtClean="0"/>
              <a:t>For the </a:t>
            </a:r>
            <a:r>
              <a:rPr lang="en-US" sz="2000" dirty="0" err="1" smtClean="0"/>
              <a:t>y</a:t>
            </a:r>
            <a:r>
              <a:rPr lang="en-US" sz="2000" baseline="30000" dirty="0" err="1" smtClean="0"/>
              <a:t>th</a:t>
            </a:r>
            <a:r>
              <a:rPr lang="en-US" sz="2000" dirty="0" smtClean="0"/>
              <a:t> row, the time required to update the shape S and compute </a:t>
            </a:r>
            <a:r>
              <a:rPr lang="en-US" sz="2000" dirty="0" err="1" smtClean="0"/>
              <a:t>T</a:t>
            </a:r>
            <a:r>
              <a:rPr lang="en-US" sz="2000" baseline="-25000" dirty="0" err="1" smtClean="0"/>
              <a:t>x,y</a:t>
            </a:r>
            <a:r>
              <a:rPr lang="en-US" sz="2000" dirty="0" smtClean="0"/>
              <a:t> is O(N). There are M rows. The time complexity is O(NM).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11380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Subtask 6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SG" sz="2000" dirty="0"/>
              <a:t>Input requirement: 0&lt;N,M</a:t>
            </a:r>
            <a:r>
              <a:rPr lang="en-SG" sz="2000" dirty="0">
                <a:sym typeface="Symbol"/>
              </a:rPr>
              <a:t></a:t>
            </a:r>
            <a:r>
              <a:rPr lang="en-SG" sz="2000" dirty="0" smtClean="0"/>
              <a:t>2000.</a:t>
            </a:r>
          </a:p>
          <a:p>
            <a:endParaRPr lang="en-SG" sz="2000" dirty="0"/>
          </a:p>
          <a:p>
            <a:r>
              <a:rPr lang="en-SG" sz="2000" dirty="0" smtClean="0"/>
              <a:t>We use the same algorithm in subtask 5.</a:t>
            </a:r>
          </a:p>
          <a:p>
            <a:r>
              <a:rPr lang="en-SG" sz="2000" dirty="0" smtClean="0"/>
              <a:t>Moreover, we need to mask all rectangles of size at most K.</a:t>
            </a:r>
          </a:p>
          <a:p>
            <a:r>
              <a:rPr lang="en-SG" sz="2000" dirty="0" smtClean="0"/>
              <a:t>For example, for (7,5), if K=5, we need to mask 10 entries (</a:t>
            </a:r>
            <a:r>
              <a:rPr lang="en-SG" sz="2000" dirty="0" err="1" smtClean="0"/>
              <a:t>gary</a:t>
            </a:r>
            <a:r>
              <a:rPr lang="en-SG" sz="2000" dirty="0" smtClean="0"/>
              <a:t> entries).</a:t>
            </a:r>
            <a:endParaRPr lang="en-SG" sz="2000" dirty="0"/>
          </a:p>
          <a:p>
            <a:r>
              <a:rPr lang="en-US" sz="2000" dirty="0" smtClean="0"/>
              <a:t>We don’t describe the detail due to time limit.</a:t>
            </a:r>
            <a:endParaRPr lang="en-US" sz="2000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3414360"/>
              </p:ext>
            </p:extLst>
          </p:nvPr>
        </p:nvGraphicFramePr>
        <p:xfrm>
          <a:off x="1219200" y="4775200"/>
          <a:ext cx="6096000" cy="1854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/>
                        <a:t>1</a:t>
                      </a:r>
                      <a:endParaRPr lang="en-SG" dirty="0"/>
                    </a:p>
                  </a:txBody>
                  <a:tcPr marL="68580" marR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/>
                        <a:t>0</a:t>
                      </a:r>
                      <a:endParaRPr lang="en-SG" dirty="0"/>
                    </a:p>
                  </a:txBody>
                  <a:tcPr marL="68580" marR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/>
                        <a:t>1</a:t>
                      </a:r>
                      <a:endParaRPr lang="en-SG" dirty="0"/>
                    </a:p>
                  </a:txBody>
                  <a:tcPr marL="68580" marR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/>
                        <a:t>0</a:t>
                      </a:r>
                      <a:endParaRPr lang="en-SG" dirty="0"/>
                    </a:p>
                  </a:txBody>
                  <a:tcPr marL="68580" marR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/>
                        <a:t>0</a:t>
                      </a:r>
                      <a:endParaRPr lang="en-SG" dirty="0"/>
                    </a:p>
                  </a:txBody>
                  <a:tcPr marL="68580" marR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/>
                        <a:t>1</a:t>
                      </a:r>
                      <a:endParaRPr lang="en-SG" dirty="0"/>
                    </a:p>
                  </a:txBody>
                  <a:tcPr marL="68580" marR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/>
                        <a:t>0</a:t>
                      </a:r>
                      <a:endParaRPr lang="en-SG" dirty="0"/>
                    </a:p>
                  </a:txBody>
                  <a:tcPr marL="68580" marR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/>
                        <a:t>0</a:t>
                      </a:r>
                      <a:endParaRPr lang="en-SG" dirty="0"/>
                    </a:p>
                  </a:txBody>
                  <a:tcPr marL="68580" marR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/>
                        <a:t>0</a:t>
                      </a:r>
                      <a:endParaRPr lang="en-SG" dirty="0"/>
                    </a:p>
                  </a:txBody>
                  <a:tcPr marL="68580" marR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/>
                        <a:t>0</a:t>
                      </a:r>
                      <a:endParaRPr lang="en-SG" dirty="0"/>
                    </a:p>
                  </a:txBody>
                  <a:tcPr marL="68580" marR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/>
                        <a:t>0</a:t>
                      </a:r>
                      <a:endParaRPr lang="en-SG" dirty="0"/>
                    </a:p>
                  </a:txBody>
                  <a:tcPr marL="68580" marR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/>
                        <a:t>1</a:t>
                      </a:r>
                      <a:endParaRPr lang="en-SG" dirty="0"/>
                    </a:p>
                  </a:txBody>
                  <a:tcPr marL="68580" marR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/>
                        <a:t>0</a:t>
                      </a:r>
                      <a:endParaRPr lang="en-SG" dirty="0"/>
                    </a:p>
                  </a:txBody>
                  <a:tcPr marL="68580" marR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/>
                        <a:t>0</a:t>
                      </a:r>
                      <a:endParaRPr lang="en-SG" dirty="0"/>
                    </a:p>
                  </a:txBody>
                  <a:tcPr marL="68580" marR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/>
                        <a:t>1</a:t>
                      </a:r>
                      <a:endParaRPr lang="en-SG" dirty="0"/>
                    </a:p>
                  </a:txBody>
                  <a:tcPr marL="68580" marR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/>
                        <a:t>0</a:t>
                      </a:r>
                      <a:endParaRPr lang="en-SG" dirty="0"/>
                    </a:p>
                  </a:txBody>
                  <a:tcPr marL="68580" marR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/>
                        <a:t>0</a:t>
                      </a:r>
                      <a:endParaRPr lang="en-SG" dirty="0"/>
                    </a:p>
                  </a:txBody>
                  <a:tcPr marL="68580" marR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/>
                        <a:t>1</a:t>
                      </a:r>
                      <a:endParaRPr lang="en-SG" dirty="0"/>
                    </a:p>
                  </a:txBody>
                  <a:tcPr marL="68580" marR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/>
                        <a:t>0</a:t>
                      </a:r>
                      <a:endParaRPr lang="en-SG" dirty="0"/>
                    </a:p>
                  </a:txBody>
                  <a:tcPr marL="68580" marR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/>
                        <a:t>0</a:t>
                      </a:r>
                      <a:endParaRPr lang="en-SG" dirty="0"/>
                    </a:p>
                  </a:txBody>
                  <a:tcPr marL="68580" marR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/>
                        <a:t>0</a:t>
                      </a:r>
                      <a:endParaRPr lang="en-SG" dirty="0"/>
                    </a:p>
                  </a:txBody>
                  <a:tcPr marL="68580" marR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/>
                        <a:t>0</a:t>
                      </a:r>
                      <a:endParaRPr lang="en-SG" dirty="0"/>
                    </a:p>
                  </a:txBody>
                  <a:tcPr marL="68580" marR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/>
                        <a:t>0</a:t>
                      </a:r>
                      <a:endParaRPr lang="en-SG" dirty="0"/>
                    </a:p>
                  </a:txBody>
                  <a:tcPr marL="68580" marR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/>
                        <a:t>0</a:t>
                      </a:r>
                      <a:endParaRPr lang="en-SG" dirty="0"/>
                    </a:p>
                  </a:txBody>
                  <a:tcPr marL="68580" marR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/>
                        <a:t>0</a:t>
                      </a:r>
                      <a:endParaRPr lang="en-SG" dirty="0"/>
                    </a:p>
                  </a:txBody>
                  <a:tcPr marL="68580" marR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/>
                        <a:t>0</a:t>
                      </a:r>
                      <a:endParaRPr lang="en-SG" dirty="0"/>
                    </a:p>
                  </a:txBody>
                  <a:tcPr marL="68580" marR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/>
                        <a:t>0</a:t>
                      </a:r>
                      <a:endParaRPr lang="en-SG" dirty="0"/>
                    </a:p>
                  </a:txBody>
                  <a:tcPr marL="68580" marR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/>
                        <a:t>1</a:t>
                      </a:r>
                      <a:endParaRPr lang="en-SG" dirty="0"/>
                    </a:p>
                  </a:txBody>
                  <a:tcPr marL="68580" marR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/>
                        <a:t>0</a:t>
                      </a:r>
                      <a:endParaRPr lang="en-SG" dirty="0"/>
                    </a:p>
                  </a:txBody>
                  <a:tcPr marL="68580" marR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/>
                        <a:t>0</a:t>
                      </a:r>
                      <a:endParaRPr lang="en-SG" dirty="0"/>
                    </a:p>
                  </a:txBody>
                  <a:tcPr marL="68580" marR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/>
                        <a:t>0</a:t>
                      </a:r>
                      <a:endParaRPr lang="en-SG" dirty="0"/>
                    </a:p>
                  </a:txBody>
                  <a:tcPr marL="68580" marR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/>
                        <a:t>0</a:t>
                      </a:r>
                      <a:endParaRPr lang="en-SG" dirty="0"/>
                    </a:p>
                  </a:txBody>
                  <a:tcPr marL="68580" marR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/>
                        <a:t>1</a:t>
                      </a:r>
                      <a:endParaRPr lang="en-SG" dirty="0"/>
                    </a:p>
                  </a:txBody>
                  <a:tcPr marL="68580" marR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/>
                        <a:t>0</a:t>
                      </a:r>
                      <a:endParaRPr lang="en-SG" dirty="0"/>
                    </a:p>
                  </a:txBody>
                  <a:tcPr marL="68580" marR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/>
                        <a:t>0</a:t>
                      </a:r>
                      <a:endParaRPr lang="en-SG" dirty="0"/>
                    </a:p>
                  </a:txBody>
                  <a:tcPr marL="68580" marR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/>
                        <a:t>0</a:t>
                      </a:r>
                      <a:endParaRPr lang="en-SG" dirty="0"/>
                    </a:p>
                  </a:txBody>
                  <a:tcPr marL="68580" marR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/>
                        <a:t>0</a:t>
                      </a:r>
                      <a:endParaRPr lang="en-SG" dirty="0"/>
                    </a:p>
                  </a:txBody>
                  <a:tcPr marL="68580" marR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/>
                        <a:t>0</a:t>
                      </a:r>
                      <a:endParaRPr lang="en-SG" dirty="0"/>
                    </a:p>
                  </a:txBody>
                  <a:tcPr marL="68580" marR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/>
                        <a:t>0</a:t>
                      </a:r>
                      <a:endParaRPr lang="en-SG" dirty="0"/>
                    </a:p>
                  </a:txBody>
                  <a:tcPr marL="68580" marR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/>
                        <a:t>1</a:t>
                      </a:r>
                      <a:endParaRPr lang="en-SG" dirty="0"/>
                    </a:p>
                  </a:txBody>
                  <a:tcPr marL="68580" marR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/>
                        <a:t>0</a:t>
                      </a:r>
                      <a:endParaRPr lang="en-SG" dirty="0"/>
                    </a:p>
                  </a:txBody>
                  <a:tcPr marL="68580" marR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/>
                        <a:t>0</a:t>
                      </a:r>
                      <a:endParaRPr lang="en-SG" dirty="0"/>
                    </a:p>
                  </a:txBody>
                  <a:tcPr marL="68580" marR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/>
                        <a:t>0</a:t>
                      </a:r>
                      <a:endParaRPr lang="en-SG" dirty="0"/>
                    </a:p>
                  </a:txBody>
                  <a:tcPr marL="68580" marR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/>
                        <a:t>0</a:t>
                      </a:r>
                      <a:endParaRPr lang="en-SG" dirty="0"/>
                    </a:p>
                  </a:txBody>
                  <a:tcPr marL="68580" marR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/>
                        <a:t>0</a:t>
                      </a:r>
                      <a:endParaRPr lang="en-SG" dirty="0"/>
                    </a:p>
                  </a:txBody>
                  <a:tcPr marL="68580" marR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/>
                        <a:t>0</a:t>
                      </a:r>
                      <a:endParaRPr lang="en-SG" dirty="0"/>
                    </a:p>
                  </a:txBody>
                  <a:tcPr marL="68580" marR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/>
                        <a:t>0</a:t>
                      </a:r>
                      <a:endParaRPr lang="en-SG" dirty="0"/>
                    </a:p>
                  </a:txBody>
                  <a:tcPr marL="68580" marR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/>
                        <a:t>0</a:t>
                      </a:r>
                      <a:endParaRPr lang="en-SG" dirty="0"/>
                    </a:p>
                  </a:txBody>
                  <a:tcPr marL="68580" marR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/>
                        <a:t>0</a:t>
                      </a:r>
                      <a:endParaRPr lang="en-SG" dirty="0"/>
                    </a:p>
                  </a:txBody>
                  <a:tcPr marL="68580" marR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/>
                        <a:t>0</a:t>
                      </a:r>
                      <a:endParaRPr lang="en-SG" dirty="0"/>
                    </a:p>
                  </a:txBody>
                  <a:tcPr marL="68580" marR="685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2570834"/>
              </p:ext>
            </p:extLst>
          </p:nvPr>
        </p:nvGraphicFramePr>
        <p:xfrm>
          <a:off x="838202" y="4767635"/>
          <a:ext cx="305435" cy="1854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5435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SG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</a:t>
                      </a:r>
                      <a:endParaRPr lang="en-SG" i="1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SG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2</a:t>
                      </a:r>
                      <a:endParaRPr lang="en-SG" i="1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SG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3</a:t>
                      </a:r>
                      <a:endParaRPr lang="en-SG" i="1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SG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4</a:t>
                      </a:r>
                      <a:endParaRPr lang="en-SG" i="1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SG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5</a:t>
                      </a:r>
                      <a:endParaRPr lang="en-SG" i="1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68580" marR="68580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0418540"/>
              </p:ext>
            </p:extLst>
          </p:nvPr>
        </p:nvGraphicFramePr>
        <p:xfrm>
          <a:off x="1219835" y="4422195"/>
          <a:ext cx="6096000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SG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</a:t>
                      </a:r>
                      <a:endParaRPr lang="en-SG" i="1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2</a:t>
                      </a:r>
                      <a:endParaRPr lang="en-SG" i="1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3</a:t>
                      </a:r>
                      <a:endParaRPr lang="en-SG" i="1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4</a:t>
                      </a:r>
                      <a:endParaRPr lang="en-SG" i="1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5</a:t>
                      </a:r>
                      <a:endParaRPr lang="en-SG" i="1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6</a:t>
                      </a:r>
                      <a:endParaRPr lang="en-SG" i="1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7</a:t>
                      </a:r>
                      <a:endParaRPr lang="en-SG" i="1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68580" marR="68580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8</a:t>
                      </a:r>
                      <a:endParaRPr lang="en-SG" i="1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68580" marR="68580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9</a:t>
                      </a:r>
                      <a:endParaRPr lang="en-SG" i="1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10</a:t>
                      </a:r>
                      <a:endParaRPr lang="en-SG" i="1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46782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SG" dirty="0" smtClean="0"/>
              <a:t>Task 3: Rock Climbing</a:t>
            </a:r>
            <a:endParaRPr lang="en-SG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SG" dirty="0" smtClean="0"/>
              <a:t>Author: </a:t>
            </a:r>
            <a:r>
              <a:rPr lang="en-SG" dirty="0" err="1" smtClean="0"/>
              <a:t>Gan</a:t>
            </a:r>
            <a:r>
              <a:rPr lang="en-SG" dirty="0" smtClean="0"/>
              <a:t> Wei Liang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86281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smtClean="0"/>
              <a:t>Abridged Problem Statement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371600"/>
                <a:ext cx="8229600" cy="5257800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SG" sz="2400" b="0" i="1" smtClean="0">
                        <a:latin typeface="Cambria Math"/>
                      </a:rPr>
                      <m:t>𝑁</m:t>
                    </m:r>
                    <m:r>
                      <a:rPr lang="en-SG" sz="2400" b="0" i="0" smtClean="0">
                        <a:latin typeface="Cambria Math"/>
                      </a:rPr>
                      <m:t>≤500 </m:t>
                    </m:r>
                  </m:oMath>
                </a14:m>
                <a:r>
                  <a:rPr lang="en-SG" sz="2400" dirty="0" smtClean="0"/>
                  <a:t>rocks, each at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SG" sz="2400" b="0" i="1" smtClean="0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SG" sz="24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SG" sz="2400" b="0" i="1" smtClean="0">
                                <a:latin typeface="Cambria Math"/>
                              </a:rPr>
                              <m:t>𝑋</m:t>
                            </m:r>
                          </m:e>
                          <m:sub>
                            <m:r>
                              <a:rPr lang="en-SG" sz="2400" b="0" i="1" smtClean="0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en-SG" sz="2400" b="0" i="1" smtClean="0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SG" sz="24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SG" sz="2400" b="0" i="1" smtClean="0">
                                <a:latin typeface="Cambria Math"/>
                              </a:rPr>
                              <m:t>𝑌</m:t>
                            </m:r>
                          </m:e>
                          <m:sub>
                            <m:r>
                              <a:rPr lang="en-SG" sz="2400" b="0" i="1" smtClean="0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SG" sz="2400" dirty="0" smtClean="0"/>
                  <a:t> and has slip rating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SG" sz="24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SG" sz="2400" b="0" i="1" smtClean="0"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en-SG" sz="2400" b="0" i="1" smtClean="0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endParaRPr lang="en-SG" sz="2400" b="0" dirty="0" smtClean="0"/>
              </a:p>
              <a:p>
                <a:r>
                  <a:rPr lang="en-SG" sz="2400" dirty="0" smtClean="0"/>
                  <a:t>Can climb from rock </a:t>
                </a:r>
                <a14:m>
                  <m:oMath xmlns:m="http://schemas.openxmlformats.org/officeDocument/2006/math">
                    <m:r>
                      <a:rPr lang="en-SG" sz="2400" b="0" i="1" smtClean="0">
                        <a:latin typeface="Cambria Math"/>
                      </a:rPr>
                      <m:t>𝑖</m:t>
                    </m:r>
                  </m:oMath>
                </a14:m>
                <a:r>
                  <a:rPr lang="en-SG" sz="2400" dirty="0" smtClean="0"/>
                  <a:t> to rock </a:t>
                </a:r>
                <a14:m>
                  <m:oMath xmlns:m="http://schemas.openxmlformats.org/officeDocument/2006/math">
                    <m:r>
                      <a:rPr lang="en-SG" sz="2400" b="0" i="1" smtClean="0">
                        <a:latin typeface="Cambria Math"/>
                      </a:rPr>
                      <m:t>𝑗</m:t>
                    </m:r>
                  </m:oMath>
                </a14:m>
                <a:r>
                  <a:rPr lang="en-SG" sz="2400" dirty="0" smtClean="0"/>
                  <a:t>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SG" sz="24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SG" sz="2400" b="0" i="1" smtClean="0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SG" sz="2400" b="0" i="1" smtClean="0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SG" sz="2400" b="0" i="1" smtClean="0">
                        <a:latin typeface="Cambria Math"/>
                      </a:rPr>
                      <m:t>&lt;</m:t>
                    </m:r>
                    <m:sSub>
                      <m:sSubPr>
                        <m:ctrlPr>
                          <a:rPr lang="en-SG" sz="24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SG" sz="2400" b="0" i="1" smtClean="0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SG" sz="2400" b="0" i="1" smtClean="0">
                            <a:latin typeface="Cambria Math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SG" sz="2400" dirty="0" smtClean="0"/>
                  <a:t> and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SG" sz="2400" b="0" i="1" smtClean="0">
                            <a:latin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SG" sz="2400" b="0" i="0" smtClean="0">
                            <a:latin typeface="Cambria Math"/>
                          </a:rPr>
                          <m:t>max</m:t>
                        </m:r>
                      </m:fName>
                      <m:e>
                        <m:d>
                          <m:dPr>
                            <m:ctrlPr>
                              <a:rPr lang="en-SG" sz="2400" b="0" i="1" smtClean="0">
                                <a:latin typeface="Cambria Math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SG" sz="2400" b="0" i="1" smtClean="0">
                                    <a:latin typeface="Cambria Math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SG" sz="2400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SG" sz="2400" b="0" i="1" smtClean="0">
                                        <a:latin typeface="Cambria Math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SG" sz="2400" b="0" i="1" smtClean="0">
                                        <a:latin typeface="Cambria Math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SG" sz="2400" b="0" i="1" smtClean="0">
                                    <a:latin typeface="Cambria Math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SG" sz="2400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SG" sz="2400" b="0" i="1" smtClean="0">
                                        <a:latin typeface="Cambria Math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SG" sz="2400" b="0" i="1" smtClean="0">
                                        <a:latin typeface="Cambria Math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SG" sz="2400" b="0" i="1" smtClean="0">
                                <a:latin typeface="Cambria Math"/>
                              </a:rPr>
                              <m:t>,</m:t>
                            </m:r>
                          </m:e>
                          <m:e>
                            <m:sSub>
                              <m:sSubPr>
                                <m:ctrlPr>
                                  <a:rPr lang="en-SG" sz="2400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SG" sz="2400" b="0" i="1" smtClean="0">
                                    <a:latin typeface="Cambria Math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SG" sz="2400" b="0" i="1" smtClean="0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SG" sz="2400" b="0" i="1" smtClean="0">
                                <a:latin typeface="Cambria Math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SG" sz="2400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SG" sz="2400" b="0" i="1" smtClean="0">
                                    <a:latin typeface="Cambria Math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SG" sz="2400" b="0" i="1" smtClean="0">
                                    <a:latin typeface="Cambria Math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SG" sz="2400" b="0" i="1" smtClean="0">
                                <a:latin typeface="Cambria Math"/>
                              </a:rPr>
                              <m:t>|</m:t>
                            </m:r>
                          </m:e>
                        </m:d>
                        <m:r>
                          <a:rPr lang="en-SG" sz="2400" b="0" i="1" smtClean="0">
                            <a:latin typeface="Cambria Math"/>
                          </a:rPr>
                          <m:t>≤</m:t>
                        </m:r>
                        <m:r>
                          <m:rPr>
                            <m:sty m:val="p"/>
                          </m:rPr>
                          <a:rPr lang="en-SG" sz="2400" b="0" i="0" smtClean="0">
                            <a:latin typeface="Cambria Math"/>
                          </a:rPr>
                          <m:t>max</m:t>
                        </m:r>
                        <m:r>
                          <a:rPr lang="en-SG" sz="2400" b="0" i="1" smtClean="0">
                            <a:latin typeface="Cambria Math"/>
                          </a:rPr>
                          <m:t>⁡(</m:t>
                        </m:r>
                        <m:sSub>
                          <m:sSubPr>
                            <m:ctrlPr>
                              <a:rPr lang="en-SG" sz="24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SG" sz="2400" b="0" i="1" smtClean="0">
                                <a:latin typeface="Cambria Math"/>
                              </a:rPr>
                              <m:t>𝑆</m:t>
                            </m:r>
                          </m:e>
                          <m:sub>
                            <m:r>
                              <a:rPr lang="en-SG" sz="2400" b="0" i="1" smtClean="0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en-SG" sz="2400" b="0" i="1" smtClean="0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SG" sz="24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SG" sz="2400" b="0" i="1" smtClean="0">
                                <a:latin typeface="Cambria Math"/>
                              </a:rPr>
                              <m:t>𝑆</m:t>
                            </m:r>
                          </m:e>
                          <m:sub>
                            <m:r>
                              <a:rPr lang="en-SG" sz="2400" b="0" i="1" smtClean="0">
                                <a:latin typeface="Cambria Math"/>
                              </a:rPr>
                              <m:t>𝑗</m:t>
                            </m:r>
                          </m:sub>
                        </m:sSub>
                        <m:r>
                          <a:rPr lang="en-SG" sz="2400" b="0" i="1" smtClean="0">
                            <a:latin typeface="Cambria Math"/>
                          </a:rPr>
                          <m:t>)</m:t>
                        </m:r>
                      </m:e>
                    </m:func>
                  </m:oMath>
                </a14:m>
                <a:endParaRPr lang="en-SG" sz="2400" dirty="0" smtClean="0"/>
              </a:p>
              <a:p>
                <a:r>
                  <a:rPr lang="en-SG" sz="2400" dirty="0"/>
                  <a:t>Find the smallest </a:t>
                </a:r>
                <a14:m>
                  <m:oMath xmlns:m="http://schemas.openxmlformats.org/officeDocument/2006/math">
                    <m:r>
                      <a:rPr lang="en-SG" sz="2400" i="1">
                        <a:latin typeface="Cambria Math"/>
                      </a:rPr>
                      <m:t>𝐾</m:t>
                    </m:r>
                  </m:oMath>
                </a14:m>
                <a:r>
                  <a:rPr lang="en-SG" sz="2400" dirty="0"/>
                  <a:t> such that for any set of </a:t>
                </a:r>
                <a14:m>
                  <m:oMath xmlns:m="http://schemas.openxmlformats.org/officeDocument/2006/math">
                    <m:r>
                      <a:rPr lang="en-SG" sz="2400" i="1">
                        <a:latin typeface="Cambria Math"/>
                      </a:rPr>
                      <m:t>𝐾</m:t>
                    </m:r>
                  </m:oMath>
                </a14:m>
                <a:r>
                  <a:rPr lang="en-SG" sz="2400" dirty="0"/>
                  <a:t> </a:t>
                </a:r>
                <a:r>
                  <a:rPr lang="en-SG" sz="2400" dirty="0" smtClean="0"/>
                  <a:t>rocks, </a:t>
                </a:r>
                <a:r>
                  <a:rPr lang="en-SG" sz="2400" dirty="0"/>
                  <a:t>there </a:t>
                </a:r>
                <a:r>
                  <a:rPr lang="en-SG" sz="2400" dirty="0" smtClean="0"/>
                  <a:t>is </a:t>
                </a:r>
                <a:r>
                  <a:rPr lang="en-SG" sz="2400" dirty="0"/>
                  <a:t>a directed path from </a:t>
                </a:r>
                <a:r>
                  <a:rPr lang="en-SG" sz="2400" dirty="0" smtClean="0"/>
                  <a:t>some rock in </a:t>
                </a:r>
                <a:r>
                  <a:rPr lang="en-SG" sz="2400" dirty="0"/>
                  <a:t>the set to </a:t>
                </a:r>
                <a:r>
                  <a:rPr lang="en-SG" sz="2400" dirty="0" smtClean="0"/>
                  <a:t>another</a:t>
                </a:r>
              </a:p>
              <a:p>
                <a14:m>
                  <m:oMath xmlns:m="http://schemas.openxmlformats.org/officeDocument/2006/math">
                    <m:r>
                      <a:rPr lang="en-SG" sz="2400" b="0" i="1" smtClean="0">
                        <a:latin typeface="Cambria Math"/>
                      </a:rPr>
                      <m:t>𝐾</m:t>
                    </m:r>
                  </m:oMath>
                </a14:m>
                <a:r>
                  <a:rPr lang="en-SG" sz="2400" dirty="0" smtClean="0"/>
                  <a:t> is hard to find so find </a:t>
                </a:r>
                <a14:m>
                  <m:oMath xmlns:m="http://schemas.openxmlformats.org/officeDocument/2006/math">
                    <m:r>
                      <a:rPr lang="en-SG" sz="2400" i="1">
                        <a:latin typeface="Cambria Math"/>
                      </a:rPr>
                      <m:t>𝐾</m:t>
                    </m:r>
                    <m:r>
                      <a:rPr lang="en-SG" sz="2400" i="1">
                        <a:latin typeface="Cambria Math"/>
                      </a:rPr>
                      <m:t>′</m:t>
                    </m:r>
                  </m:oMath>
                </a14:m>
                <a:r>
                  <a:rPr lang="en-SG" sz="2400" dirty="0"/>
                  <a:t> </a:t>
                </a:r>
                <a:r>
                  <a:rPr lang="en-SG" sz="2400" dirty="0" smtClean="0"/>
                  <a:t> instead</a:t>
                </a:r>
              </a:p>
              <a:p>
                <a14:m>
                  <m:oMath xmlns:m="http://schemas.openxmlformats.org/officeDocument/2006/math">
                    <m:r>
                      <a:rPr lang="en-SG" sz="2400" b="0" i="1" smtClean="0">
                        <a:latin typeface="Cambria Math"/>
                      </a:rPr>
                      <m:t>𝐾</m:t>
                    </m:r>
                    <m:r>
                      <a:rPr lang="en-SG" sz="2400" b="0" i="1" smtClean="0">
                        <a:latin typeface="Cambria Math"/>
                      </a:rPr>
                      <m:t>′</m:t>
                    </m:r>
                  </m:oMath>
                </a14:m>
                <a:r>
                  <a:rPr lang="en-SG" sz="2400" dirty="0" smtClean="0"/>
                  <a:t> = size of largest </a:t>
                </a:r>
                <a:r>
                  <a:rPr lang="en-SG" sz="2400" dirty="0"/>
                  <a:t>set of vertices </a:t>
                </a:r>
                <a:endParaRPr lang="en-SG" sz="2400" dirty="0" smtClean="0"/>
              </a:p>
              <a:p>
                <a:pPr marL="0" indent="0">
                  <a:buNone/>
                </a:pPr>
                <a:r>
                  <a:rPr lang="en-SG" sz="2400" dirty="0"/>
                  <a:t> </a:t>
                </a:r>
                <a:r>
                  <a:rPr lang="en-SG" sz="2400" dirty="0" smtClean="0"/>
                  <a:t>    such </a:t>
                </a:r>
                <a:r>
                  <a:rPr lang="en-SG" sz="2400" dirty="0"/>
                  <a:t>that no two vertices </a:t>
                </a:r>
                <a:r>
                  <a:rPr lang="en-SG" sz="2400" dirty="0" smtClean="0"/>
                  <a:t>in </a:t>
                </a:r>
                <a:r>
                  <a:rPr lang="en-SG" sz="2400" dirty="0"/>
                  <a:t>the set </a:t>
                </a:r>
                <a:endParaRPr lang="en-SG" sz="2400" dirty="0" smtClean="0"/>
              </a:p>
              <a:p>
                <a:pPr marL="0" indent="0">
                  <a:buNone/>
                </a:pPr>
                <a:r>
                  <a:rPr lang="en-SG" sz="2400" dirty="0" smtClean="0"/>
                  <a:t>     are </a:t>
                </a:r>
                <a:r>
                  <a:rPr lang="en-SG" sz="2400" dirty="0"/>
                  <a:t>connected by a directed </a:t>
                </a:r>
                <a:r>
                  <a:rPr lang="en-SG" sz="2400" dirty="0" smtClean="0"/>
                  <a:t>path</a:t>
                </a:r>
              </a:p>
              <a:p>
                <a:r>
                  <a:rPr lang="en-SG" sz="2400" b="0" dirty="0" smtClean="0"/>
                  <a:t>It is easy to see that </a:t>
                </a:r>
                <a14:m>
                  <m:oMath xmlns:m="http://schemas.openxmlformats.org/officeDocument/2006/math">
                    <m:r>
                      <a:rPr lang="en-SG" sz="2400" b="0" i="1" smtClean="0">
                        <a:latin typeface="Cambria Math"/>
                      </a:rPr>
                      <m:t>𝐾</m:t>
                    </m:r>
                    <m:r>
                      <a:rPr lang="en-SG" sz="2400" b="0" i="1" smtClean="0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SG" sz="2400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SG" sz="2400" b="0" i="1" smtClean="0">
                            <a:latin typeface="Cambria Math"/>
                          </a:rPr>
                          <m:t>𝐾</m:t>
                        </m:r>
                      </m:e>
                      <m:sup>
                        <m:r>
                          <a:rPr lang="en-SG" sz="2400" b="0" i="1" smtClean="0">
                            <a:latin typeface="Cambria Math"/>
                          </a:rPr>
                          <m:t>′</m:t>
                        </m:r>
                      </m:sup>
                    </m:sSup>
                    <m:r>
                      <a:rPr lang="en-SG" sz="2400" b="0" i="1" smtClean="0">
                        <a:latin typeface="Cambria Math"/>
                      </a:rPr>
                      <m:t>+1</m:t>
                    </m:r>
                  </m:oMath>
                </a14:m>
                <a:endParaRPr lang="en-SG" sz="2400" dirty="0" smtClean="0"/>
              </a:p>
              <a:p>
                <a:r>
                  <a:rPr lang="en-SG" sz="2400" dirty="0"/>
                  <a:t>I</a:t>
                </a:r>
                <a:r>
                  <a:rPr lang="en-SG" sz="2400" dirty="0" smtClean="0"/>
                  <a:t>n the right example,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SG" sz="2400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SG" sz="2400" b="0" i="1" smtClean="0">
                            <a:latin typeface="Cambria Math"/>
                          </a:rPr>
                          <m:t>𝐾</m:t>
                        </m:r>
                      </m:e>
                      <m:sup>
                        <m:r>
                          <a:rPr lang="en-SG" sz="2400" b="0" i="1" smtClean="0">
                            <a:latin typeface="Cambria Math"/>
                          </a:rPr>
                          <m:t>′</m:t>
                        </m:r>
                      </m:sup>
                    </m:sSup>
                    <m:r>
                      <a:rPr lang="en-SG" sz="2400" b="0" i="1" smtClean="0">
                        <a:latin typeface="Cambria Math"/>
                      </a:rPr>
                      <m:t>=2</m:t>
                    </m:r>
                  </m:oMath>
                </a14:m>
                <a:endParaRPr lang="en-SG" sz="2400" b="0" dirty="0" smtClean="0"/>
              </a:p>
              <a:p>
                <a:r>
                  <a:rPr lang="en-SG" sz="2400" dirty="0" smtClean="0"/>
                  <a:t>Thus </a:t>
                </a:r>
                <a14:m>
                  <m:oMath xmlns:m="http://schemas.openxmlformats.org/officeDocument/2006/math">
                    <m:r>
                      <a:rPr lang="en-SG" sz="2400" b="0" i="1" smtClean="0">
                        <a:latin typeface="Cambria Math"/>
                      </a:rPr>
                      <m:t>𝐾</m:t>
                    </m:r>
                    <m:r>
                      <a:rPr lang="en-SG" sz="2400" b="0" i="1" smtClean="0">
                        <a:latin typeface="Cambria Math"/>
                      </a:rPr>
                      <m:t>=3</m:t>
                    </m:r>
                  </m:oMath>
                </a14:m>
                <a:endParaRPr lang="en-SG" sz="2400" dirty="0"/>
              </a:p>
              <a:p>
                <a:endParaRPr lang="en-SG" sz="2400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371600"/>
                <a:ext cx="8229600" cy="5257800"/>
              </a:xfrm>
              <a:blipFill rotWithShape="1">
                <a:blip r:embed="rId2"/>
                <a:stretch>
                  <a:fillRect l="-963" t="-927" r="-370" b="-2086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817" t="24999" r="14773" b="47223"/>
          <a:stretch/>
        </p:blipFill>
        <p:spPr bwMode="auto">
          <a:xfrm>
            <a:off x="5333999" y="3657600"/>
            <a:ext cx="3504109" cy="2819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92804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smtClean="0"/>
              <a:t>Subtask 1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4"/>
                <a:ext cx="8153400" cy="4525963"/>
              </a:xfrm>
            </p:spPr>
            <p:txBody>
              <a:bodyPr>
                <a:normAutofit lnSpcReduction="10000"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SG" sz="28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SG" sz="2800" b="0" i="1" smtClean="0"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en-SG" sz="2800" b="0" i="1" smtClean="0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SG" sz="2800" b="0" i="1" smtClean="0">
                        <a:latin typeface="Cambria Math"/>
                      </a:rPr>
                      <m:t>=2</m:t>
                    </m:r>
                    <m:r>
                      <a:rPr lang="en-SG" sz="2800" b="0" i="1" smtClean="0">
                        <a:latin typeface="Cambria Math"/>
                        <a:ea typeface="Cambria Math"/>
                      </a:rPr>
                      <m:t>×</m:t>
                    </m:r>
                    <m:sSup>
                      <m:sSupPr>
                        <m:ctrlPr>
                          <a:rPr lang="en-SG" sz="2800" b="0" i="1" smtClean="0">
                            <a:latin typeface="Cambria Math"/>
                            <a:ea typeface="Cambria Math"/>
                          </a:rPr>
                        </m:ctrlPr>
                      </m:sSupPr>
                      <m:e>
                        <m:r>
                          <a:rPr lang="en-SG" sz="2800" b="0" i="1" smtClean="0">
                            <a:latin typeface="Cambria Math"/>
                            <a:ea typeface="Cambria Math"/>
                          </a:rPr>
                          <m:t>10</m:t>
                        </m:r>
                      </m:e>
                      <m:sup>
                        <m:r>
                          <a:rPr lang="en-SG" sz="2800" b="0" i="1" smtClean="0">
                            <a:latin typeface="Cambria Math"/>
                            <a:ea typeface="Cambria Math"/>
                          </a:rPr>
                          <m:t>6</m:t>
                        </m:r>
                      </m:sup>
                    </m:sSup>
                  </m:oMath>
                </a14:m>
                <a:r>
                  <a:rPr lang="en-SG" sz="2800" dirty="0" smtClean="0"/>
                  <a:t> for all </a:t>
                </a:r>
                <a14:m>
                  <m:oMath xmlns:m="http://schemas.openxmlformats.org/officeDocument/2006/math">
                    <m:r>
                      <a:rPr lang="en-SG" sz="2800" b="0" i="1" smtClean="0">
                        <a:latin typeface="Cambria Math"/>
                      </a:rPr>
                      <m:t>𝑖</m:t>
                    </m:r>
                  </m:oMath>
                </a14:m>
                <a:endParaRPr lang="en-SG" sz="2800" dirty="0" smtClean="0"/>
              </a:p>
              <a:p>
                <a:r>
                  <a:rPr lang="en-SG" sz="2800" dirty="0" smtClean="0"/>
                  <a:t>There is an edge from </a:t>
                </a:r>
                <a14:m>
                  <m:oMath xmlns:m="http://schemas.openxmlformats.org/officeDocument/2006/math">
                    <m:r>
                      <a:rPr lang="en-SG" sz="2800" b="0" i="1" smtClean="0">
                        <a:latin typeface="Cambria Math"/>
                      </a:rPr>
                      <m:t>𝑖</m:t>
                    </m:r>
                  </m:oMath>
                </a14:m>
                <a:r>
                  <a:rPr lang="en-SG" sz="2800" dirty="0" smtClean="0"/>
                  <a:t> to </a:t>
                </a:r>
                <a14:m>
                  <m:oMath xmlns:m="http://schemas.openxmlformats.org/officeDocument/2006/math">
                    <m:r>
                      <a:rPr lang="en-SG" sz="2800" b="0" i="1" smtClean="0">
                        <a:latin typeface="Cambria Math"/>
                      </a:rPr>
                      <m:t>𝑗</m:t>
                    </m:r>
                  </m:oMath>
                </a14:m>
                <a:r>
                  <a:rPr lang="en-SG" sz="2800" dirty="0" smtClean="0"/>
                  <a:t> as long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SG" sz="28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SG" sz="2800" b="0" i="1" smtClean="0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SG" sz="2800" b="0" i="1" smtClean="0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SG" sz="2800" b="0" i="1" smtClean="0">
                        <a:latin typeface="Cambria Math"/>
                      </a:rPr>
                      <m:t>&lt;</m:t>
                    </m:r>
                    <m:sSub>
                      <m:sSubPr>
                        <m:ctrlPr>
                          <a:rPr lang="en-SG" sz="28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SG" sz="2800" b="0" i="1" smtClean="0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SG" sz="2800" b="0" i="1" smtClean="0">
                            <a:latin typeface="Cambria Math"/>
                          </a:rPr>
                          <m:t>𝑗</m:t>
                        </m:r>
                      </m:sub>
                    </m:sSub>
                  </m:oMath>
                </a14:m>
                <a:endParaRPr lang="en-SG" sz="2800" b="0" dirty="0" smtClean="0"/>
              </a:p>
              <a:p>
                <a:r>
                  <a:rPr lang="en-SG" sz="2800" dirty="0"/>
                  <a:t>Can only pick vertices with the same </a:t>
                </a:r>
                <a14:m>
                  <m:oMath xmlns:m="http://schemas.openxmlformats.org/officeDocument/2006/math">
                    <m:r>
                      <a:rPr lang="en-SG" sz="2800" i="1">
                        <a:latin typeface="Cambria Math"/>
                      </a:rPr>
                      <m:t>𝑌</m:t>
                    </m:r>
                  </m:oMath>
                </a14:m>
                <a:r>
                  <a:rPr lang="en-SG" sz="2800" dirty="0"/>
                  <a:t> </a:t>
                </a:r>
                <a:endParaRPr lang="en-SG" sz="2800" dirty="0" smtClean="0"/>
              </a:p>
              <a:p>
                <a:r>
                  <a:rPr lang="en-SG" sz="2800" dirty="0" smtClean="0"/>
                  <a:t>Count </a:t>
                </a:r>
                <a:r>
                  <a:rPr lang="en-SG" sz="2800" dirty="0"/>
                  <a:t>number of vertices with </a:t>
                </a:r>
                <a:endParaRPr lang="en-SG" sz="2800" dirty="0" smtClean="0"/>
              </a:p>
              <a:p>
                <a:pPr marL="0" indent="0">
                  <a:buNone/>
                </a:pPr>
                <a:r>
                  <a:rPr lang="en-SG" sz="2800" dirty="0"/>
                  <a:t> </a:t>
                </a:r>
                <a:r>
                  <a:rPr lang="en-SG" sz="2800" dirty="0" smtClean="0"/>
                  <a:t>   each </a:t>
                </a:r>
                <a:r>
                  <a:rPr lang="en-SG" sz="2800" dirty="0"/>
                  <a:t>value of </a:t>
                </a:r>
                <a14:m>
                  <m:oMath xmlns:m="http://schemas.openxmlformats.org/officeDocument/2006/math">
                    <m:r>
                      <a:rPr lang="en-SG" sz="2800" i="1">
                        <a:latin typeface="Cambria Math"/>
                      </a:rPr>
                      <m:t>𝑌</m:t>
                    </m:r>
                    <m:r>
                      <a:rPr lang="en-SG" sz="2800" i="1">
                        <a:latin typeface="Cambria Math"/>
                      </a:rPr>
                      <m:t> </m:t>
                    </m:r>
                  </m:oMath>
                </a14:m>
                <a:r>
                  <a:rPr lang="en-SG" sz="2800" dirty="0"/>
                  <a:t>using an </a:t>
                </a:r>
                <a:r>
                  <a:rPr lang="en-SG" sz="2800" dirty="0" smtClean="0"/>
                  <a:t>array</a:t>
                </a:r>
                <a:endParaRPr lang="en-SG" sz="2800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SG" sz="2800" i="1">
                            <a:latin typeface="Cambria Math"/>
                          </a:rPr>
                        </m:ctrlPr>
                      </m:sSupPr>
                      <m:e>
                        <m:r>
                          <a:rPr lang="en-SG" sz="2800" i="1">
                            <a:latin typeface="Cambria Math"/>
                          </a:rPr>
                          <m:t>𝐾</m:t>
                        </m:r>
                      </m:e>
                      <m:sup>
                        <m:r>
                          <a:rPr lang="en-SG" sz="2800" i="1">
                            <a:latin typeface="Cambria Math"/>
                          </a:rPr>
                          <m:t>′</m:t>
                        </m:r>
                      </m:sup>
                    </m:sSup>
                    <m:r>
                      <a:rPr lang="en-SG" sz="2800">
                        <a:latin typeface="Cambria Math"/>
                      </a:rPr>
                      <m:t>=</m:t>
                    </m:r>
                  </m:oMath>
                </a14:m>
                <a:r>
                  <a:rPr lang="en-SG" sz="2800" dirty="0"/>
                  <a:t> maximum number </a:t>
                </a:r>
                <a:r>
                  <a:rPr lang="en-SG" sz="2800" dirty="0" smtClean="0"/>
                  <a:t>of</a:t>
                </a:r>
              </a:p>
              <a:p>
                <a:pPr marL="0" indent="0">
                  <a:buNone/>
                </a:pPr>
                <a:r>
                  <a:rPr lang="en-SG" sz="2800" dirty="0"/>
                  <a:t> </a:t>
                </a:r>
                <a:r>
                  <a:rPr lang="en-SG" sz="2800" dirty="0" smtClean="0"/>
                  <a:t>   vertices </a:t>
                </a:r>
                <a:r>
                  <a:rPr lang="en-SG" sz="2800" dirty="0"/>
                  <a:t>with the same </a:t>
                </a:r>
                <a14:m>
                  <m:oMath xmlns:m="http://schemas.openxmlformats.org/officeDocument/2006/math">
                    <m:r>
                      <a:rPr lang="en-SG" sz="2800" i="1">
                        <a:latin typeface="Cambria Math"/>
                      </a:rPr>
                      <m:t>𝑌</m:t>
                    </m:r>
                  </m:oMath>
                </a14:m>
                <a:endParaRPr lang="en-SG" sz="2800" dirty="0" smtClean="0"/>
              </a:p>
              <a:p>
                <a:r>
                  <a:rPr lang="en-SG" sz="2800" dirty="0" smtClean="0"/>
                  <a:t>For the right example,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SG" sz="2800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SG" sz="2800" b="0" i="1" smtClean="0">
                            <a:latin typeface="Cambria Math"/>
                          </a:rPr>
                          <m:t>𝐾</m:t>
                        </m:r>
                      </m:e>
                      <m:sup>
                        <m:r>
                          <a:rPr lang="en-SG" sz="2800" b="0" i="1" smtClean="0">
                            <a:latin typeface="Cambria Math"/>
                          </a:rPr>
                          <m:t>′</m:t>
                        </m:r>
                      </m:sup>
                    </m:sSup>
                    <m:r>
                      <a:rPr lang="en-SG" sz="2800" b="0" i="1" smtClean="0">
                        <a:latin typeface="Cambria Math"/>
                      </a:rPr>
                      <m:t>=3</m:t>
                    </m:r>
                  </m:oMath>
                </a14:m>
                <a:endParaRPr lang="en-SG" sz="2800" dirty="0" smtClean="0"/>
              </a:p>
              <a:p>
                <a:r>
                  <a:rPr lang="en-SG" sz="2800" dirty="0" smtClean="0"/>
                  <a:t>Thus, </a:t>
                </a:r>
                <a14:m>
                  <m:oMath xmlns:m="http://schemas.openxmlformats.org/officeDocument/2006/math">
                    <m:r>
                      <a:rPr lang="en-SG" sz="2800" b="0" i="1" smtClean="0">
                        <a:latin typeface="Cambria Math"/>
                      </a:rPr>
                      <m:t>𝐾</m:t>
                    </m:r>
                    <m:r>
                      <a:rPr lang="en-SG" sz="2800" b="0" i="1" smtClean="0">
                        <a:latin typeface="Cambria Math"/>
                      </a:rPr>
                      <m:t>=4</m:t>
                    </m:r>
                  </m:oMath>
                </a14:m>
                <a:endParaRPr lang="en-SG" sz="2800" dirty="0" smtClean="0"/>
              </a:p>
              <a:p>
                <a:pPr marL="0" indent="0">
                  <a:buNone/>
                </a:pPr>
                <a:endParaRPr lang="en-SG" sz="2800" dirty="0" smtClean="0"/>
              </a:p>
              <a:p>
                <a:pPr marL="0" indent="0">
                  <a:buNone/>
                </a:pPr>
                <a:endParaRPr lang="en-SG" sz="2800" dirty="0" smtClean="0"/>
              </a:p>
              <a:p>
                <a:pPr marL="0" indent="0">
                  <a:buNone/>
                </a:pPr>
                <a:endParaRPr lang="en-SG" sz="2800" dirty="0"/>
              </a:p>
              <a:p>
                <a:endParaRPr lang="en-SG" sz="2800" dirty="0"/>
              </a:p>
              <a:p>
                <a:endParaRPr lang="en-SG" sz="2800" b="0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4"/>
                <a:ext cx="8153400" cy="4525963"/>
              </a:xfrm>
              <a:blipFill rotWithShape="1">
                <a:blip r:embed="rId2"/>
                <a:stretch>
                  <a:fillRect l="-1271" t="-2156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97" t="44140" r="37409" b="40431"/>
          <a:stretch/>
        </p:blipFill>
        <p:spPr bwMode="auto">
          <a:xfrm>
            <a:off x="6019800" y="3352800"/>
            <a:ext cx="2920279" cy="28481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77705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smtClean="0"/>
              <a:t>Subtask 2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4"/>
                <a:ext cx="8229600" cy="4800596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SG" sz="2800" b="0" i="1" smtClean="0">
                        <a:latin typeface="Cambria Math"/>
                      </a:rPr>
                      <m:t>1≤</m:t>
                    </m:r>
                    <m:r>
                      <a:rPr lang="en-SG" sz="2800" b="0" i="1" smtClean="0">
                        <a:latin typeface="Cambria Math"/>
                      </a:rPr>
                      <m:t>𝑁</m:t>
                    </m:r>
                    <m:r>
                      <a:rPr lang="en-SG" sz="2800" b="0" i="1" smtClean="0">
                        <a:latin typeface="Cambria Math"/>
                      </a:rPr>
                      <m:t>≤20</m:t>
                    </m:r>
                  </m:oMath>
                </a14:m>
                <a:endParaRPr lang="en-SG" sz="2800" dirty="0"/>
              </a:p>
              <a:p>
                <a14:m>
                  <m:oMath xmlns:m="http://schemas.openxmlformats.org/officeDocument/2006/math">
                    <m:r>
                      <a:rPr lang="en-SG" sz="2800" b="0" i="1" smtClean="0">
                        <a:latin typeface="Cambria Math"/>
                      </a:rPr>
                      <m:t>𝑁</m:t>
                    </m:r>
                  </m:oMath>
                </a14:m>
                <a:r>
                  <a:rPr lang="en-SG" sz="2800" dirty="0" smtClean="0"/>
                  <a:t> is small so check all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SG" sz="2800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SG" sz="2800" b="0" i="1" smtClean="0">
                            <a:latin typeface="Cambria Math"/>
                          </a:rPr>
                          <m:t>2</m:t>
                        </m:r>
                      </m:e>
                      <m:sup>
                        <m:r>
                          <a:rPr lang="en-SG" sz="2800" b="0" i="1" smtClean="0">
                            <a:latin typeface="Cambria Math"/>
                          </a:rPr>
                          <m:t>𝑁</m:t>
                        </m:r>
                      </m:sup>
                    </m:sSup>
                    <m:r>
                      <a:rPr lang="en-SG" sz="2800" b="0" i="1" smtClean="0">
                        <a:latin typeface="Cambria Math"/>
                      </a:rPr>
                      <m:t>≤</m:t>
                    </m:r>
                    <m:sSup>
                      <m:sSupPr>
                        <m:ctrlPr>
                          <a:rPr lang="en-SG" sz="2800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SG" sz="2800" b="0" i="1" smtClean="0">
                            <a:latin typeface="Cambria Math"/>
                          </a:rPr>
                          <m:t>2</m:t>
                        </m:r>
                      </m:e>
                      <m:sup>
                        <m:r>
                          <a:rPr lang="en-SG" sz="2800" b="0" i="1" smtClean="0">
                            <a:latin typeface="Cambria Math"/>
                          </a:rPr>
                          <m:t>20</m:t>
                        </m:r>
                      </m:sup>
                    </m:sSup>
                    <m:r>
                      <a:rPr lang="en-SG" sz="2800" b="0" i="1" smtClean="0">
                        <a:latin typeface="Cambria Math"/>
                      </a:rPr>
                      <m:t>=1048576</m:t>
                    </m:r>
                  </m:oMath>
                </a14:m>
                <a:r>
                  <a:rPr lang="en-SG" sz="2800" dirty="0" smtClean="0"/>
                  <a:t> possible subset of vertices</a:t>
                </a:r>
                <a:endParaRPr lang="en-SG" sz="2800" dirty="0"/>
              </a:p>
              <a:p>
                <a:r>
                  <a:rPr lang="en-SG" sz="2800" dirty="0" smtClean="0"/>
                  <a:t>For each subset, check every pair of vertices to see if there is a path from one to the other</a:t>
                </a:r>
              </a:p>
              <a:p>
                <a:r>
                  <a:rPr lang="en-SG" sz="2800" dirty="0" smtClean="0"/>
                  <a:t>Use any search algorithm like DFS/BFS to search for path</a:t>
                </a:r>
              </a:p>
              <a:p>
                <a:r>
                  <a:rPr lang="en-SG" sz="2800" dirty="0" smtClean="0"/>
                  <a:t>To make it faster, </a:t>
                </a:r>
                <a:r>
                  <a:rPr lang="en-SG" sz="2800" dirty="0" err="1" smtClean="0"/>
                  <a:t>precompute</a:t>
                </a:r>
                <a:r>
                  <a:rPr lang="en-SG" sz="2800" dirty="0" smtClean="0"/>
                  <a:t> for each pair of vertices whether there is a path from one to another and store in an array</a:t>
                </a:r>
                <a:endParaRPr lang="en-SG" sz="28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4"/>
                <a:ext cx="8229600" cy="4800596"/>
              </a:xfrm>
              <a:blipFill rotWithShape="1">
                <a:blip r:embed="rId2"/>
                <a:stretch>
                  <a:fillRect l="-1259" r="-1259" b="-1525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39539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smtClean="0"/>
              <a:t>Subtask 3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2"/>
                <a:ext cx="6275040" cy="4909983"/>
              </a:xfrm>
            </p:spPr>
            <p:txBody>
              <a:bodyPr>
                <a:no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SG" sz="28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SG" sz="2800" b="0" i="1" smtClean="0"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SG" sz="2800" b="0" i="1" smtClean="0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SG" sz="2800" b="0" i="1" smtClean="0">
                        <a:latin typeface="Cambria Math"/>
                      </a:rPr>
                      <m:t>=0,</m:t>
                    </m:r>
                    <m:sSub>
                      <m:sSubPr>
                        <m:ctrlPr>
                          <a:rPr lang="en-SG" sz="28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SG" sz="2800" b="0" i="1" smtClean="0"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en-SG" sz="2800" b="0" i="1" smtClean="0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SG" sz="2800" b="0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SG" sz="28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SG" sz="2800" b="0" i="1" smtClean="0"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en-SG" sz="2800" b="0" i="1" smtClean="0">
                            <a:latin typeface="Cambria Math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SG" sz="2800" dirty="0" smtClean="0"/>
                  <a:t> for all </a:t>
                </a:r>
                <a14:m>
                  <m:oMath xmlns:m="http://schemas.openxmlformats.org/officeDocument/2006/math">
                    <m:r>
                      <a:rPr lang="en-SG" sz="2800" b="0" i="1" smtClean="0">
                        <a:latin typeface="Cambria Math"/>
                      </a:rPr>
                      <m:t>𝑖</m:t>
                    </m:r>
                  </m:oMath>
                </a14:m>
                <a:r>
                  <a:rPr lang="en-SG" sz="2800" dirty="0" smtClean="0"/>
                  <a:t> and </a:t>
                </a:r>
                <a14:m>
                  <m:oMath xmlns:m="http://schemas.openxmlformats.org/officeDocument/2006/math">
                    <m:r>
                      <a:rPr lang="en-SG" sz="2800" b="0" i="1" smtClean="0">
                        <a:latin typeface="Cambria Math"/>
                      </a:rPr>
                      <m:t>𝑗</m:t>
                    </m:r>
                  </m:oMath>
                </a14:m>
                <a:endParaRPr lang="en-SG" sz="2800" dirty="0" smtClean="0"/>
              </a:p>
              <a:p>
                <a:endParaRPr lang="en-SG" sz="2800" dirty="0" smtClean="0"/>
              </a:p>
              <a:p>
                <a:r>
                  <a:rPr lang="en-SG" sz="2800" dirty="0"/>
                  <a:t>For each vertex, </a:t>
                </a:r>
                <a:r>
                  <a:rPr lang="en-SG" sz="2800" dirty="0" smtClean="0"/>
                  <a:t>check </a:t>
                </a:r>
                <a:r>
                  <a:rPr lang="en-SG" sz="2800" dirty="0"/>
                  <a:t>if there is an edge to the next highest </a:t>
                </a:r>
                <a:r>
                  <a:rPr lang="en-SG" sz="2800" dirty="0" smtClean="0"/>
                  <a:t>vertex</a:t>
                </a:r>
              </a:p>
              <a:p>
                <a:endParaRPr lang="en-SG" sz="2800" dirty="0"/>
              </a:p>
              <a:p>
                <a:r>
                  <a:rPr lang="en-SG" sz="2800" dirty="0"/>
                  <a:t>These edges will form disjoint </a:t>
                </a:r>
                <a:r>
                  <a:rPr lang="en-SG" sz="2800" dirty="0" smtClean="0"/>
                  <a:t>paths, pick </a:t>
                </a:r>
                <a:r>
                  <a:rPr lang="en-SG" sz="2800" dirty="0"/>
                  <a:t>one vertex from each </a:t>
                </a:r>
                <a:r>
                  <a:rPr lang="en-SG" sz="2800" dirty="0" smtClean="0"/>
                  <a:t>path</a:t>
                </a:r>
              </a:p>
              <a:p>
                <a:pPr marL="0" indent="0">
                  <a:buNone/>
                </a:pPr>
                <a:endParaRPr lang="en-SG" sz="2800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SG" sz="2800" i="1">
                            <a:latin typeface="Cambria Math"/>
                          </a:rPr>
                        </m:ctrlPr>
                      </m:sSupPr>
                      <m:e>
                        <m:r>
                          <a:rPr lang="en-SG" sz="2800" i="1">
                            <a:latin typeface="Cambria Math"/>
                          </a:rPr>
                          <m:t>𝐾</m:t>
                        </m:r>
                      </m:e>
                      <m:sup>
                        <m:r>
                          <a:rPr lang="en-SG" sz="2800" i="1">
                            <a:latin typeface="Cambria Math"/>
                          </a:rPr>
                          <m:t>′</m:t>
                        </m:r>
                      </m:sup>
                    </m:sSup>
                    <m:r>
                      <a:rPr lang="en-SG" sz="2800">
                        <a:latin typeface="Cambria Math"/>
                      </a:rPr>
                      <m:t>=</m:t>
                    </m:r>
                  </m:oMath>
                </a14:m>
                <a:r>
                  <a:rPr lang="en-SG" sz="2800" dirty="0"/>
                  <a:t> number of such </a:t>
                </a:r>
                <a:r>
                  <a:rPr lang="en-SG" sz="2800" dirty="0" smtClean="0"/>
                  <a:t>paths</a:t>
                </a:r>
              </a:p>
              <a:p>
                <a:pPr marL="0" indent="0">
                  <a:buNone/>
                </a:pPr>
                <a:r>
                  <a:rPr lang="en-SG" sz="2800" dirty="0" smtClean="0"/>
                  <a:t>    For the case on the right,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SG" sz="2800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SG" sz="2800" b="0" i="1" smtClean="0">
                            <a:latin typeface="Cambria Math"/>
                          </a:rPr>
                          <m:t>𝐾</m:t>
                        </m:r>
                      </m:e>
                      <m:sup>
                        <m:r>
                          <a:rPr lang="en-SG" sz="2800" b="0" i="1" smtClean="0">
                            <a:latin typeface="Cambria Math"/>
                          </a:rPr>
                          <m:t>′</m:t>
                        </m:r>
                      </m:sup>
                    </m:sSup>
                    <m:r>
                      <a:rPr lang="en-SG" sz="2800" b="0" i="1" smtClean="0">
                        <a:latin typeface="Cambria Math"/>
                      </a:rPr>
                      <m:t>=2</m:t>
                    </m:r>
                  </m:oMath>
                </a14:m>
                <a:endParaRPr lang="en-SG" sz="2800" dirty="0" smtClean="0"/>
              </a:p>
              <a:p>
                <a:endParaRPr lang="en-SG" sz="2800" dirty="0"/>
              </a:p>
              <a:p>
                <a:endParaRPr lang="en-SG" sz="28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2"/>
                <a:ext cx="6275040" cy="4909983"/>
              </a:xfrm>
              <a:blipFill rotWithShape="1">
                <a:blip r:embed="rId2"/>
                <a:stretch>
                  <a:fillRect l="-1652" t="-1118" b="-5093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42" t="24609" r="42261" b="22851"/>
          <a:stretch/>
        </p:blipFill>
        <p:spPr bwMode="auto">
          <a:xfrm>
            <a:off x="7092282" y="1499947"/>
            <a:ext cx="1190213" cy="50974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03771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smtClean="0"/>
              <a:t>Subtask 4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8229600" cy="4525963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SG" sz="28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SG" sz="2800" b="0" i="1" smtClean="0"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en-SG" sz="2800" b="0" i="1" smtClean="0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SG" sz="2800" b="0" i="1" smtClean="0">
                        <a:latin typeface="Cambria Math"/>
                      </a:rPr>
                      <m:t>=1,</m:t>
                    </m:r>
                    <m:sSub>
                      <m:sSubPr>
                        <m:ctrlPr>
                          <a:rPr lang="en-SG" sz="28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SG" sz="2800" b="0" i="1" smtClean="0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SG" sz="2800" b="0" i="1" smtClean="0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SG" sz="2800" dirty="0" smtClean="0"/>
                  <a:t> is not a multiple of 3 for all </a:t>
                </a:r>
                <a14:m>
                  <m:oMath xmlns:m="http://schemas.openxmlformats.org/officeDocument/2006/math">
                    <m:r>
                      <a:rPr lang="en-SG" sz="2800" b="0" i="1" smtClean="0">
                        <a:latin typeface="Cambria Math"/>
                      </a:rPr>
                      <m:t>𝑖</m:t>
                    </m:r>
                  </m:oMath>
                </a14:m>
                <a:endParaRPr lang="en-SG" sz="2800" b="0" dirty="0" smtClean="0"/>
              </a:p>
              <a:p>
                <a:r>
                  <a:rPr lang="en-SG" sz="2800" dirty="0" smtClean="0"/>
                  <a:t>Note that this graph is bipartite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229600" cy="4525963"/>
              </a:xfrm>
              <a:blipFill rotWithShape="1">
                <a:blip r:embed="rId2"/>
                <a:stretch>
                  <a:fillRect l="-1259" t="-1213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425" t="43736" r="18047" b="25693"/>
          <a:stretch/>
        </p:blipFill>
        <p:spPr bwMode="auto">
          <a:xfrm>
            <a:off x="1859269" y="2743200"/>
            <a:ext cx="4800965" cy="38331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05753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Input: </a:t>
            </a:r>
          </a:p>
          <a:p>
            <a:pPr lvl="1"/>
            <a:r>
              <a:rPr lang="en-US" sz="2000" dirty="0" smtClean="0"/>
              <a:t>N lunch boxes, </a:t>
            </a:r>
          </a:p>
          <a:p>
            <a:pPr lvl="1"/>
            <a:r>
              <a:rPr lang="en-US" sz="2000" dirty="0" smtClean="0"/>
              <a:t>m schools asking for k</a:t>
            </a:r>
            <a:r>
              <a:rPr lang="en-US" sz="2000" baseline="-25000" dirty="0" smtClean="0"/>
              <a:t>1</a:t>
            </a:r>
            <a:r>
              <a:rPr lang="en-US" sz="2000" dirty="0" smtClean="0"/>
              <a:t>, k</a:t>
            </a:r>
            <a:r>
              <a:rPr lang="en-US" sz="2000" baseline="-25000" dirty="0" smtClean="0"/>
              <a:t>2</a:t>
            </a:r>
            <a:r>
              <a:rPr lang="en-US" sz="2000" dirty="0" smtClean="0"/>
              <a:t>, …, k</a:t>
            </a:r>
            <a:r>
              <a:rPr lang="en-US" sz="2000" baseline="-25000" dirty="0" smtClean="0"/>
              <a:t>m</a:t>
            </a:r>
            <a:r>
              <a:rPr lang="en-US" sz="2000" dirty="0" smtClean="0"/>
              <a:t> lunch boxes.</a:t>
            </a:r>
          </a:p>
          <a:p>
            <a:r>
              <a:rPr lang="en-US" sz="2400" dirty="0" smtClean="0"/>
              <a:t>Rule: We give either 0 or </a:t>
            </a:r>
            <a:r>
              <a:rPr lang="en-US" sz="2400" dirty="0" err="1" smtClean="0"/>
              <a:t>k</a:t>
            </a:r>
            <a:r>
              <a:rPr lang="en-US" sz="2400" baseline="-25000" dirty="0" err="1" smtClean="0"/>
              <a:t>i</a:t>
            </a:r>
            <a:r>
              <a:rPr lang="en-US" sz="2400" dirty="0" smtClean="0"/>
              <a:t> lunch boxes to the </a:t>
            </a:r>
            <a:r>
              <a:rPr lang="en-US" sz="2400" dirty="0" err="1" smtClean="0"/>
              <a:t>i</a:t>
            </a:r>
            <a:r>
              <a:rPr lang="en-US" sz="2400" baseline="30000" dirty="0" err="1" smtClean="0"/>
              <a:t>th</a:t>
            </a:r>
            <a:r>
              <a:rPr lang="en-US" sz="2400" dirty="0" smtClean="0"/>
              <a:t> school.</a:t>
            </a:r>
          </a:p>
          <a:p>
            <a:r>
              <a:rPr lang="en-US" sz="2400" dirty="0" smtClean="0"/>
              <a:t>Output: maximum number of schools that can receive lunch boxes.</a:t>
            </a:r>
          </a:p>
        </p:txBody>
      </p:sp>
      <p:pic>
        <p:nvPicPr>
          <p:cNvPr id="1026" name="Picture 2" descr="http://cache2.asset-cache.net/xt/166011732.jpg?v=1&amp;g=fs1%7C0%7CISI%7C11%7C732&amp;s=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485" y="4114800"/>
            <a:ext cx="833717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://cache2.asset-cache.net/xt/166011732.jpg?v=1&amp;g=fs1%7C0%7CISI%7C11%7C732&amp;s=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0885" y="4114800"/>
            <a:ext cx="833717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://cache2.asset-cache.net/xt/166011732.jpg?v=1&amp;g=fs1%7C0%7CISI%7C11%7C732&amp;s=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5285" y="4114800"/>
            <a:ext cx="833717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://cache2.asset-cache.net/xt/166011732.jpg?v=1&amp;g=fs1%7C0%7CISI%7C11%7C732&amp;s=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9685" y="4114800"/>
            <a:ext cx="833717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3421" y="4419600"/>
            <a:ext cx="566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N=4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914400" y="6477000"/>
            <a:ext cx="599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</a:t>
            </a:r>
            <a:r>
              <a:rPr lang="en-US" baseline="-25000" dirty="0" smtClean="0"/>
              <a:t>1</a:t>
            </a:r>
            <a:r>
              <a:rPr lang="en-US" dirty="0" smtClean="0"/>
              <a:t>=1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685802" y="5410200"/>
            <a:ext cx="1138517" cy="1066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6853518" y="6488668"/>
            <a:ext cx="599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</a:t>
            </a:r>
            <a:r>
              <a:rPr lang="en-US" baseline="-25000" dirty="0" smtClean="0"/>
              <a:t>3</a:t>
            </a:r>
            <a:r>
              <a:rPr lang="en-US" dirty="0" smtClean="0"/>
              <a:t>=2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6096000" y="5421868"/>
            <a:ext cx="2286000" cy="1066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3667356" y="6488668"/>
            <a:ext cx="599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</a:t>
            </a:r>
            <a:r>
              <a:rPr lang="en-US" baseline="-25000" dirty="0" smtClean="0"/>
              <a:t>2</a:t>
            </a:r>
            <a:r>
              <a:rPr lang="en-US" dirty="0" smtClean="0"/>
              <a:t>=4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2209800" y="5421868"/>
            <a:ext cx="3429000" cy="1066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4800600" y="4736072"/>
            <a:ext cx="3733800" cy="46166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Maximum No. of schools: 2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64163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-4.02498E-6 L 0.00399 0.1998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1" y="99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3.33333E-6 L 0.50399 0.21111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191" y="105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4000"/>
                            </p:stCondLst>
                            <p:childTnLst>
                              <p:par>
                                <p:cTn id="11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3.33333E-6 L 0.52899 0.21111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441" y="105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smtClean="0"/>
              <a:t>Algorithm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4"/>
                <a:ext cx="8534400" cy="4800596"/>
              </a:xfrm>
            </p:spPr>
            <p:txBody>
              <a:bodyPr>
                <a:normAutofit/>
              </a:bodyPr>
              <a:lstStyle/>
              <a:p>
                <a:r>
                  <a:rPr lang="en-SG" sz="2800" dirty="0" smtClean="0"/>
                  <a:t>Since all paths are of length 1, the answer is the maximum size of a set of vertices such that no 2 are connected by an edge</a:t>
                </a:r>
                <a:endParaRPr lang="en-SG" sz="2800" dirty="0"/>
              </a:p>
              <a:p>
                <a:r>
                  <a:rPr lang="en-SG" sz="2800" dirty="0" smtClean="0"/>
                  <a:t>=&gt; Maximum </a:t>
                </a:r>
                <a:r>
                  <a:rPr lang="en-SG" sz="2800" dirty="0"/>
                  <a:t>I</a:t>
                </a:r>
                <a:r>
                  <a:rPr lang="en-SG" sz="2800" dirty="0" smtClean="0"/>
                  <a:t>ndependent </a:t>
                </a:r>
                <a:r>
                  <a:rPr lang="en-SG" sz="2800" dirty="0"/>
                  <a:t>S</a:t>
                </a:r>
                <a:r>
                  <a:rPr lang="en-SG" sz="2800" dirty="0" smtClean="0"/>
                  <a:t>et (MIS) problem</a:t>
                </a:r>
              </a:p>
              <a:p>
                <a:r>
                  <a:rPr lang="en-SG" sz="2800" dirty="0" smtClean="0"/>
                  <a:t>Size of MIS = </a:t>
                </a:r>
                <a14:m>
                  <m:oMath xmlns:m="http://schemas.openxmlformats.org/officeDocument/2006/math">
                    <m:r>
                      <a:rPr lang="en-SG" sz="2800" b="0" i="1" smtClean="0">
                        <a:latin typeface="Cambria Math"/>
                      </a:rPr>
                      <m:t>𝑁</m:t>
                    </m:r>
                    <m:r>
                      <a:rPr lang="en-SG" sz="2800" b="0" i="1" smtClean="0">
                        <a:latin typeface="Cambria Math"/>
                      </a:rPr>
                      <m:t>−</m:t>
                    </m:r>
                  </m:oMath>
                </a14:m>
                <a:r>
                  <a:rPr lang="en-SG" sz="2800" dirty="0" smtClean="0"/>
                  <a:t> Size of Minimum Vertex Cover (MVC)</a:t>
                </a:r>
              </a:p>
              <a:p>
                <a:r>
                  <a:rPr lang="en-SG" sz="2800" dirty="0" smtClean="0"/>
                  <a:t>As the graph is bipartite, Size of MVC </a:t>
                </a:r>
                <a14:m>
                  <m:oMath xmlns:m="http://schemas.openxmlformats.org/officeDocument/2006/math">
                    <m:r>
                      <a:rPr lang="en-SG" sz="2800" b="0" i="1" smtClean="0">
                        <a:latin typeface="Cambria Math"/>
                      </a:rPr>
                      <m:t>= </m:t>
                    </m:r>
                  </m:oMath>
                </a14:m>
                <a:r>
                  <a:rPr lang="en-SG" sz="2800" dirty="0" smtClean="0"/>
                  <a:t>Size of Maximum Cardinality Bipartite Matching (MCBM) </a:t>
                </a:r>
              </a:p>
              <a:p>
                <a:r>
                  <a:rPr lang="en-SG" sz="2800" b="0" dirty="0" smtClean="0"/>
                  <a:t>Use </a:t>
                </a:r>
                <a14:m>
                  <m:oMath xmlns:m="http://schemas.openxmlformats.org/officeDocument/2006/math">
                    <m:r>
                      <a:rPr lang="en-SG" sz="2800" b="0" i="1" smtClean="0">
                        <a:latin typeface="Cambria Math"/>
                      </a:rPr>
                      <m:t>𝑂</m:t>
                    </m:r>
                    <m:r>
                      <a:rPr lang="en-SG" sz="2800" b="0" i="1" smtClean="0">
                        <a:latin typeface="Cambria Math"/>
                      </a:rPr>
                      <m:t>(</m:t>
                    </m:r>
                    <m:sSup>
                      <m:sSupPr>
                        <m:ctrlPr>
                          <a:rPr lang="en-SG" sz="2800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SG" sz="2800" b="0" i="1" smtClean="0">
                            <a:latin typeface="Cambria Math"/>
                          </a:rPr>
                          <m:t>𝑁</m:t>
                        </m:r>
                      </m:e>
                      <m:sup>
                        <m:r>
                          <a:rPr lang="en-SG" sz="2800" b="0" i="1" smtClean="0">
                            <a:latin typeface="Cambria Math"/>
                          </a:rPr>
                          <m:t>3</m:t>
                        </m:r>
                      </m:sup>
                    </m:sSup>
                    <m:r>
                      <a:rPr lang="en-SG" sz="2800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en-SG" sz="2800" dirty="0" smtClean="0"/>
                  <a:t> Augmenting Path Algorithm to find maximum matching of size </a:t>
                </a:r>
                <a14:m>
                  <m:oMath xmlns:m="http://schemas.openxmlformats.org/officeDocument/2006/math">
                    <m:r>
                      <a:rPr lang="en-SG" sz="2800" b="0" i="1" smtClean="0">
                        <a:latin typeface="Cambria Math"/>
                      </a:rPr>
                      <m:t>𝑀</m:t>
                    </m:r>
                  </m:oMath>
                </a14:m>
                <a:r>
                  <a:rPr lang="en-SG" sz="2800" dirty="0" smtClean="0"/>
                  <a:t> </a:t>
                </a:r>
              </a:p>
              <a:p>
                <a:r>
                  <a:rPr lang="en-SG" sz="2800" dirty="0" smtClean="0"/>
                  <a:t>Answer is </a:t>
                </a:r>
                <a14:m>
                  <m:oMath xmlns:m="http://schemas.openxmlformats.org/officeDocument/2006/math">
                    <m:r>
                      <a:rPr lang="en-SG" sz="2800" b="0" i="1" smtClean="0">
                        <a:latin typeface="Cambria Math"/>
                      </a:rPr>
                      <m:t>𝑁</m:t>
                    </m:r>
                    <m:r>
                      <a:rPr lang="en-SG" sz="2800" b="0" i="1" smtClean="0">
                        <a:latin typeface="Cambria Math"/>
                      </a:rPr>
                      <m:t>−</m:t>
                    </m:r>
                    <m:r>
                      <a:rPr lang="en-SG" sz="2800" b="0" i="1" smtClean="0">
                        <a:latin typeface="Cambria Math"/>
                      </a:rPr>
                      <m:t>𝑀</m:t>
                    </m:r>
                  </m:oMath>
                </a14:m>
                <a:endParaRPr lang="en-SG" sz="2800" dirty="0" smtClean="0"/>
              </a:p>
              <a:p>
                <a:endParaRPr lang="en-SG" sz="2800" dirty="0"/>
              </a:p>
              <a:p>
                <a:endParaRPr lang="en-SG" sz="28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4"/>
                <a:ext cx="8534400" cy="4800596"/>
              </a:xfrm>
              <a:blipFill rotWithShape="1">
                <a:blip r:embed="rId2"/>
                <a:stretch>
                  <a:fillRect l="-1214" t="-1144" r="-500" b="-3304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60771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smtClean="0"/>
              <a:t>Example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SG" sz="2800" dirty="0"/>
                  <a:t>Red edges form </a:t>
                </a:r>
                <a:r>
                  <a:rPr lang="en-SG" sz="2800" dirty="0" smtClean="0"/>
                  <a:t>MCBM</a:t>
                </a:r>
              </a:p>
              <a:p>
                <a:r>
                  <a:rPr lang="en-SG" sz="2800" dirty="0" smtClean="0"/>
                  <a:t>Green </a:t>
                </a:r>
                <a:r>
                  <a:rPr lang="en-SG" sz="2800" dirty="0"/>
                  <a:t>vertices </a:t>
                </a:r>
                <a:r>
                  <a:rPr lang="en-SG" sz="2800" dirty="0" smtClean="0"/>
                  <a:t>form MVC</a:t>
                </a:r>
                <a:endParaRPr lang="en-SG" sz="2800" dirty="0"/>
              </a:p>
              <a:p>
                <a:r>
                  <a:rPr lang="en-SG" sz="2800" dirty="0"/>
                  <a:t>Blue vertices form </a:t>
                </a:r>
                <a:r>
                  <a:rPr lang="en-SG" sz="2800" dirty="0" smtClean="0"/>
                  <a:t>MIS</a:t>
                </a:r>
                <a:endParaRPr lang="en-SG" sz="2800" dirty="0"/>
              </a:p>
              <a:p>
                <a:r>
                  <a:rPr lang="en-SG" sz="2800" dirty="0" smtClean="0"/>
                  <a:t>For this case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SG" sz="2800" i="1">
                            <a:latin typeface="Cambria Math"/>
                          </a:rPr>
                        </m:ctrlPr>
                      </m:sSupPr>
                      <m:e>
                        <m:r>
                          <a:rPr lang="en-SG" sz="2800" i="1">
                            <a:latin typeface="Cambria Math"/>
                          </a:rPr>
                          <m:t>𝐾</m:t>
                        </m:r>
                      </m:e>
                      <m:sup>
                        <m:r>
                          <a:rPr lang="en-SG" sz="2800" i="1">
                            <a:latin typeface="Cambria Math"/>
                          </a:rPr>
                          <m:t>′</m:t>
                        </m:r>
                      </m:sup>
                    </m:sSup>
                    <m:r>
                      <a:rPr lang="en-SG" sz="2800" i="1">
                        <a:latin typeface="Cambria Math"/>
                      </a:rPr>
                      <m:t>=6</m:t>
                    </m:r>
                  </m:oMath>
                </a14:m>
                <a:endParaRPr lang="en-SG" sz="2800" dirty="0" smtClean="0"/>
              </a:p>
              <a:p>
                <a:r>
                  <a:rPr lang="en-SG" sz="2800" dirty="0" smtClean="0"/>
                  <a:t>Thus, </a:t>
                </a:r>
                <a14:m>
                  <m:oMath xmlns:m="http://schemas.openxmlformats.org/officeDocument/2006/math">
                    <m:r>
                      <a:rPr lang="en-SG" sz="2800" b="0" i="1" smtClean="0">
                        <a:latin typeface="Cambria Math"/>
                      </a:rPr>
                      <m:t>𝐾</m:t>
                    </m:r>
                    <m:r>
                      <a:rPr lang="en-SG" sz="2800" b="0" i="1" smtClean="0">
                        <a:latin typeface="Cambria Math"/>
                      </a:rPr>
                      <m:t>=7</m:t>
                    </m:r>
                  </m:oMath>
                </a14:m>
                <a:endParaRPr lang="en-SG" sz="2800" dirty="0" smtClean="0"/>
              </a:p>
              <a:p>
                <a:endParaRPr lang="en-SG" sz="2800" dirty="0"/>
              </a:p>
              <a:p>
                <a:endParaRPr lang="en-SG" sz="28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259" t="-1213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399" t="39505" r="36888" b="30155"/>
          <a:stretch/>
        </p:blipFill>
        <p:spPr bwMode="auto">
          <a:xfrm>
            <a:off x="4267200" y="2895600"/>
            <a:ext cx="4668033" cy="36673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07692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smtClean="0"/>
              <a:t>Subtask 5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4"/>
                <a:ext cx="8229600" cy="4571996"/>
              </a:xfrm>
            </p:spPr>
            <p:txBody>
              <a:bodyPr>
                <a:normAutofit/>
              </a:bodyPr>
              <a:lstStyle/>
              <a:p>
                <a:r>
                  <a:rPr lang="en-SG" sz="2800" dirty="0" smtClean="0"/>
                  <a:t>No other restrictions</a:t>
                </a:r>
              </a:p>
              <a:p>
                <a:r>
                  <a:rPr lang="en-SG" sz="2800" dirty="0" smtClean="0"/>
                  <a:t>Construct a new graph where there is an edge from </a:t>
                </a:r>
                <a14:m>
                  <m:oMath xmlns:m="http://schemas.openxmlformats.org/officeDocument/2006/math">
                    <m:r>
                      <a:rPr lang="en-SG" sz="2800" b="0" i="1" smtClean="0">
                        <a:latin typeface="Cambria Math"/>
                      </a:rPr>
                      <m:t>𝑖</m:t>
                    </m:r>
                  </m:oMath>
                </a14:m>
                <a:r>
                  <a:rPr lang="en-SG" sz="2800" dirty="0" smtClean="0"/>
                  <a:t> to </a:t>
                </a:r>
                <a14:m>
                  <m:oMath xmlns:m="http://schemas.openxmlformats.org/officeDocument/2006/math">
                    <m:r>
                      <a:rPr lang="en-SG" sz="2800" b="0" i="1" smtClean="0">
                        <a:latin typeface="Cambria Math"/>
                      </a:rPr>
                      <m:t>𝑗</m:t>
                    </m:r>
                  </m:oMath>
                </a14:m>
                <a:r>
                  <a:rPr lang="en-SG" sz="2800" dirty="0" smtClean="0"/>
                  <a:t> if there is a path from </a:t>
                </a:r>
                <a14:m>
                  <m:oMath xmlns:m="http://schemas.openxmlformats.org/officeDocument/2006/math">
                    <m:r>
                      <a:rPr lang="en-SG" sz="2800" b="0" i="1" smtClean="0">
                        <a:latin typeface="Cambria Math"/>
                      </a:rPr>
                      <m:t>𝑖</m:t>
                    </m:r>
                  </m:oMath>
                </a14:m>
                <a:r>
                  <a:rPr lang="en-SG" sz="2800" dirty="0" smtClean="0"/>
                  <a:t> to </a:t>
                </a:r>
                <a14:m>
                  <m:oMath xmlns:m="http://schemas.openxmlformats.org/officeDocument/2006/math">
                    <m:r>
                      <a:rPr lang="en-SG" sz="2800" b="0" i="1" smtClean="0">
                        <a:latin typeface="Cambria Math"/>
                      </a:rPr>
                      <m:t>𝑗</m:t>
                    </m:r>
                  </m:oMath>
                </a14:m>
                <a:r>
                  <a:rPr lang="en-SG" sz="2800" dirty="0" smtClean="0"/>
                  <a:t> in the original graph</a:t>
                </a:r>
              </a:p>
              <a:p>
                <a:r>
                  <a:rPr lang="en-SG" sz="2800" dirty="0" smtClean="0"/>
                  <a:t>To do this, set </a:t>
                </a:r>
                <a:r>
                  <a:rPr lang="en-SG" sz="2800" dirty="0"/>
                  <a:t>all the edge weights to 0 and run </a:t>
                </a:r>
                <a:r>
                  <a:rPr lang="en-SG" sz="2800" dirty="0" smtClean="0"/>
                  <a:t>Floyd-</a:t>
                </a:r>
                <a:r>
                  <a:rPr lang="en-SG" sz="2800" dirty="0" err="1" smtClean="0"/>
                  <a:t>Warshall</a:t>
                </a:r>
                <a:r>
                  <a:rPr lang="en-SG" sz="2800" dirty="0" smtClean="0"/>
                  <a:t> algorithm</a:t>
                </a:r>
                <a:endParaRPr lang="en-SG" sz="2800" dirty="0"/>
              </a:p>
              <a:p>
                <a:r>
                  <a:rPr lang="en-SG" sz="2800" dirty="0" smtClean="0"/>
                  <a:t>Add an edge in the new graph from </a:t>
                </a:r>
                <a14:m>
                  <m:oMath xmlns:m="http://schemas.openxmlformats.org/officeDocument/2006/math">
                    <m:r>
                      <a:rPr lang="en-SG" sz="2800" i="1">
                        <a:latin typeface="Cambria Math"/>
                      </a:rPr>
                      <m:t>𝑖</m:t>
                    </m:r>
                  </m:oMath>
                </a14:m>
                <a:r>
                  <a:rPr lang="en-SG" sz="2800" dirty="0"/>
                  <a:t> to </a:t>
                </a:r>
                <a14:m>
                  <m:oMath xmlns:m="http://schemas.openxmlformats.org/officeDocument/2006/math">
                    <m:r>
                      <a:rPr lang="en-SG" sz="2800" i="1">
                        <a:latin typeface="Cambria Math"/>
                      </a:rPr>
                      <m:t>𝑗</m:t>
                    </m:r>
                  </m:oMath>
                </a14:m>
                <a:r>
                  <a:rPr lang="en-SG" sz="2800" dirty="0"/>
                  <a:t> if the shortest distance from </a:t>
                </a:r>
                <a14:m>
                  <m:oMath xmlns:m="http://schemas.openxmlformats.org/officeDocument/2006/math">
                    <m:r>
                      <a:rPr lang="en-SG" sz="2800" i="1">
                        <a:latin typeface="Cambria Math"/>
                      </a:rPr>
                      <m:t>𝑖</m:t>
                    </m:r>
                  </m:oMath>
                </a14:m>
                <a:r>
                  <a:rPr lang="en-SG" sz="2800" dirty="0"/>
                  <a:t> to </a:t>
                </a:r>
                <a14:m>
                  <m:oMath xmlns:m="http://schemas.openxmlformats.org/officeDocument/2006/math">
                    <m:r>
                      <a:rPr lang="en-SG" sz="2800" i="1">
                        <a:latin typeface="Cambria Math"/>
                      </a:rPr>
                      <m:t>𝑗</m:t>
                    </m:r>
                  </m:oMath>
                </a14:m>
                <a:r>
                  <a:rPr lang="en-SG" sz="2800" dirty="0"/>
                  <a:t> is </a:t>
                </a:r>
                <a:r>
                  <a:rPr lang="en-SG" sz="2800" dirty="0" smtClean="0"/>
                  <a:t>0</a:t>
                </a:r>
              </a:p>
              <a:p>
                <a:r>
                  <a:rPr lang="en-SG" sz="2800" dirty="0" smtClean="0"/>
                  <a:t>Alternatively, can also run BFS/DFS from every vertex</a:t>
                </a:r>
              </a:p>
              <a:p>
                <a:r>
                  <a:rPr lang="en-SG" sz="2800" dirty="0" smtClean="0"/>
                  <a:t>This is known as transitive closure</a:t>
                </a:r>
                <a:endParaRPr lang="en-SG" sz="2800" dirty="0"/>
              </a:p>
              <a:p>
                <a:endParaRPr lang="en-SG" sz="28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4"/>
                <a:ext cx="8229600" cy="4571996"/>
              </a:xfrm>
              <a:blipFill rotWithShape="1">
                <a:blip r:embed="rId2"/>
                <a:stretch>
                  <a:fillRect l="-1259" t="-1200" r="-370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01134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smtClean="0"/>
              <a:t>Example</a:t>
            </a:r>
            <a:endParaRPr lang="en-SG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816" t="25000" r="14663" b="47421"/>
          <a:stretch/>
        </p:blipFill>
        <p:spPr bwMode="auto">
          <a:xfrm>
            <a:off x="1907704" y="1752600"/>
            <a:ext cx="5472608" cy="43468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74404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smtClean="0"/>
              <a:t>Transitive Closure</a:t>
            </a:r>
            <a:endParaRPr lang="en-SG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993" t="24741" r="14734" b="47418"/>
          <a:stretch/>
        </p:blipFill>
        <p:spPr bwMode="auto">
          <a:xfrm>
            <a:off x="1907704" y="1752600"/>
            <a:ext cx="5472608" cy="4444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47400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smtClean="0"/>
              <a:t>Algorithm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95400"/>
                <a:ext cx="8229600" cy="4525963"/>
              </a:xfrm>
            </p:spPr>
            <p:txBody>
              <a:bodyPr>
                <a:noAutofit/>
              </a:bodyPr>
              <a:lstStyle/>
              <a:p>
                <a:r>
                  <a:rPr lang="en-SG" sz="2800" dirty="0" smtClean="0"/>
                  <a:t>In the new graph, an edge from </a:t>
                </a:r>
                <a14:m>
                  <m:oMath xmlns:m="http://schemas.openxmlformats.org/officeDocument/2006/math">
                    <m:r>
                      <a:rPr lang="en-SG" sz="2800" i="1">
                        <a:latin typeface="Cambria Math"/>
                      </a:rPr>
                      <m:t>𝑖</m:t>
                    </m:r>
                  </m:oMath>
                </a14:m>
                <a:r>
                  <a:rPr lang="en-SG" sz="2800" dirty="0"/>
                  <a:t> to </a:t>
                </a:r>
                <a14:m>
                  <m:oMath xmlns:m="http://schemas.openxmlformats.org/officeDocument/2006/math">
                    <m:r>
                      <a:rPr lang="en-SG" sz="2800" i="1">
                        <a:latin typeface="Cambria Math"/>
                      </a:rPr>
                      <m:t>𝑗</m:t>
                    </m:r>
                  </m:oMath>
                </a14:m>
                <a:r>
                  <a:rPr lang="en-SG" sz="2800" dirty="0"/>
                  <a:t> </a:t>
                </a:r>
                <a:r>
                  <a:rPr lang="en-SG" sz="2800" dirty="0" smtClean="0"/>
                  <a:t>means there is a path </a:t>
                </a:r>
                <a:r>
                  <a:rPr lang="en-SG" sz="2800" dirty="0"/>
                  <a:t>from </a:t>
                </a:r>
                <a14:m>
                  <m:oMath xmlns:m="http://schemas.openxmlformats.org/officeDocument/2006/math">
                    <m:r>
                      <a:rPr lang="en-SG" sz="2800" i="1">
                        <a:latin typeface="Cambria Math"/>
                      </a:rPr>
                      <m:t>𝑖</m:t>
                    </m:r>
                  </m:oMath>
                </a14:m>
                <a:r>
                  <a:rPr lang="en-SG" sz="2800" dirty="0"/>
                  <a:t> to </a:t>
                </a:r>
                <a14:m>
                  <m:oMath xmlns:m="http://schemas.openxmlformats.org/officeDocument/2006/math">
                    <m:r>
                      <a:rPr lang="en-SG" sz="2800" i="1">
                        <a:latin typeface="Cambria Math"/>
                      </a:rPr>
                      <m:t>𝑗</m:t>
                    </m:r>
                  </m:oMath>
                </a14:m>
                <a:r>
                  <a:rPr lang="en-SG" sz="2800" dirty="0"/>
                  <a:t> </a:t>
                </a:r>
                <a:r>
                  <a:rPr lang="en-SG" sz="2800" dirty="0" smtClean="0"/>
                  <a:t>so can’t pick both</a:t>
                </a:r>
              </a:p>
              <a:p>
                <a:r>
                  <a:rPr lang="en-SG" sz="2800" dirty="0" smtClean="0"/>
                  <a:t>=&gt; Maximum Independent Set (MIS) problem</a:t>
                </a:r>
              </a:p>
              <a:p>
                <a:r>
                  <a:rPr lang="en-SG" sz="2800" dirty="0" smtClean="0"/>
                  <a:t>Construct </a:t>
                </a:r>
                <a:r>
                  <a:rPr lang="en-SG" sz="2800" dirty="0"/>
                  <a:t>a new graph </a:t>
                </a:r>
                <a:r>
                  <a:rPr lang="en-SG" sz="2800" dirty="0" smtClean="0"/>
                  <a:t>with 2 </a:t>
                </a:r>
                <a:r>
                  <a:rPr lang="en-SG" sz="2800" dirty="0"/>
                  <a:t>copies of each vertex, </a:t>
                </a:r>
                <a14:m>
                  <m:oMath xmlns:m="http://schemas.openxmlformats.org/officeDocument/2006/math">
                    <m:r>
                      <a:rPr lang="en-SG" sz="2800" i="1">
                        <a:latin typeface="Cambria Math"/>
                      </a:rPr>
                      <m:t>𝑖</m:t>
                    </m:r>
                  </m:oMath>
                </a14:m>
                <a:r>
                  <a:rPr lang="en-SG" sz="2800" dirty="0"/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SG" sz="2800" i="1">
                            <a:latin typeface="Cambria Math"/>
                          </a:rPr>
                        </m:ctrlPr>
                      </m:sSupPr>
                      <m:e>
                        <m:r>
                          <a:rPr lang="en-SG" sz="2800" i="1">
                            <a:latin typeface="Cambria Math"/>
                          </a:rPr>
                          <m:t>𝑖</m:t>
                        </m:r>
                      </m:e>
                      <m:sup>
                        <m:r>
                          <a:rPr lang="en-SG" sz="2800" i="1">
                            <a:latin typeface="Cambria Math"/>
                          </a:rPr>
                          <m:t>′</m:t>
                        </m:r>
                      </m:sup>
                    </m:sSup>
                    <m:r>
                      <a:rPr lang="en-SG" sz="2800" b="0" i="1" smtClean="0">
                        <a:latin typeface="Cambria Math"/>
                      </a:rPr>
                      <m:t>, </m:t>
                    </m:r>
                  </m:oMath>
                </a14:m>
                <a:r>
                  <a:rPr lang="en-SG" sz="2800" dirty="0" smtClean="0"/>
                  <a:t>add </a:t>
                </a:r>
                <a:r>
                  <a:rPr lang="en-SG" sz="2800" dirty="0"/>
                  <a:t>an edge from </a:t>
                </a:r>
                <a14:m>
                  <m:oMath xmlns:m="http://schemas.openxmlformats.org/officeDocument/2006/math">
                    <m:r>
                      <a:rPr lang="en-SG" sz="2800" i="1">
                        <a:latin typeface="Cambria Math"/>
                      </a:rPr>
                      <m:t>𝑖</m:t>
                    </m:r>
                  </m:oMath>
                </a14:m>
                <a:r>
                  <a:rPr lang="en-SG" sz="2800" dirty="0"/>
                  <a:t> to </a:t>
                </a:r>
                <a14:m>
                  <m:oMath xmlns:m="http://schemas.openxmlformats.org/officeDocument/2006/math">
                    <m:r>
                      <a:rPr lang="en-SG" sz="2800" i="1">
                        <a:latin typeface="Cambria Math"/>
                      </a:rPr>
                      <m:t>𝑗</m:t>
                    </m:r>
                    <m:r>
                      <a:rPr lang="en-SG" sz="2800">
                        <a:latin typeface="Cambria Math"/>
                      </a:rPr>
                      <m:t>′</m:t>
                    </m:r>
                  </m:oMath>
                </a14:m>
                <a:r>
                  <a:rPr lang="en-SG" sz="2800" dirty="0"/>
                  <a:t> in the new </a:t>
                </a:r>
                <a:r>
                  <a:rPr lang="en-SG" sz="2800" dirty="0" smtClean="0"/>
                  <a:t>graph for each edge from </a:t>
                </a:r>
                <a14:m>
                  <m:oMath xmlns:m="http://schemas.openxmlformats.org/officeDocument/2006/math">
                    <m:r>
                      <a:rPr lang="en-SG" sz="2800" b="0" i="1" smtClean="0">
                        <a:latin typeface="Cambria Math"/>
                      </a:rPr>
                      <m:t>𝑖</m:t>
                    </m:r>
                  </m:oMath>
                </a14:m>
                <a:r>
                  <a:rPr lang="en-SG" sz="2800" dirty="0" smtClean="0"/>
                  <a:t> to </a:t>
                </a:r>
                <a14:m>
                  <m:oMath xmlns:m="http://schemas.openxmlformats.org/officeDocument/2006/math">
                    <m:r>
                      <a:rPr lang="en-SG" sz="2800" b="0" i="1" smtClean="0">
                        <a:latin typeface="Cambria Math"/>
                      </a:rPr>
                      <m:t>𝑗</m:t>
                    </m:r>
                  </m:oMath>
                </a14:m>
                <a:r>
                  <a:rPr lang="en-SG" sz="2800" dirty="0" smtClean="0"/>
                  <a:t> in the original graph</a:t>
                </a:r>
              </a:p>
              <a:p>
                <a:r>
                  <a:rPr lang="en-SG" sz="2800" dirty="0" smtClean="0"/>
                  <a:t>This graph is bipartite so Size of MVC = Size of MCBM</a:t>
                </a:r>
              </a:p>
              <a:p>
                <a:r>
                  <a:rPr lang="en-SG" sz="2800" dirty="0"/>
                  <a:t>It can be proven that the MVC in this bipartite graph will not contain both </a:t>
                </a:r>
                <a14:m>
                  <m:oMath xmlns:m="http://schemas.openxmlformats.org/officeDocument/2006/math">
                    <m:r>
                      <a:rPr lang="en-SG" sz="2800" i="1">
                        <a:latin typeface="Cambria Math"/>
                      </a:rPr>
                      <m:t>𝑖</m:t>
                    </m:r>
                  </m:oMath>
                </a14:m>
                <a:r>
                  <a:rPr lang="en-SG" sz="2800" dirty="0"/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SG" sz="2800" i="1">
                            <a:latin typeface="Cambria Math"/>
                          </a:rPr>
                        </m:ctrlPr>
                      </m:sSupPr>
                      <m:e>
                        <m:r>
                          <a:rPr lang="en-SG" sz="2800" i="1">
                            <a:latin typeface="Cambria Math"/>
                          </a:rPr>
                          <m:t>𝑖</m:t>
                        </m:r>
                      </m:e>
                      <m:sup>
                        <m:r>
                          <a:rPr lang="en-SG" sz="2800" i="1">
                            <a:latin typeface="Cambria Math"/>
                          </a:rPr>
                          <m:t>′</m:t>
                        </m:r>
                      </m:sup>
                    </m:sSup>
                  </m:oMath>
                </a14:m>
                <a:endParaRPr lang="en-SG" sz="2800" dirty="0" smtClean="0"/>
              </a:p>
              <a:p>
                <a:r>
                  <a:rPr lang="en-SG" sz="2800" dirty="0" smtClean="0"/>
                  <a:t>Thus, it equivalent to an MVC in the original graph</a:t>
                </a:r>
              </a:p>
              <a:p>
                <a:r>
                  <a:rPr lang="en-SG" sz="2800" dirty="0" smtClean="0"/>
                  <a:t>Thus Size of MIS = </a:t>
                </a:r>
                <a14:m>
                  <m:oMath xmlns:m="http://schemas.openxmlformats.org/officeDocument/2006/math">
                    <m:r>
                      <a:rPr lang="en-SG" sz="2800" b="0" i="1" smtClean="0">
                        <a:latin typeface="Cambria Math"/>
                      </a:rPr>
                      <m:t>𝑁</m:t>
                    </m:r>
                    <m:r>
                      <a:rPr lang="en-SG" sz="2800" b="0" i="1" smtClean="0">
                        <a:latin typeface="Cambria Math"/>
                      </a:rPr>
                      <m:t>−</m:t>
                    </m:r>
                  </m:oMath>
                </a14:m>
                <a:r>
                  <a:rPr lang="en-SG" sz="2800" dirty="0" smtClean="0"/>
                  <a:t> Size of MVC = MCBM</a:t>
                </a:r>
                <a:endParaRPr lang="en-SG" sz="2800" dirty="0"/>
              </a:p>
              <a:p>
                <a:endParaRPr lang="en-SG" sz="2800" dirty="0"/>
              </a:p>
              <a:p>
                <a:endParaRPr lang="en-SG" sz="2800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95400"/>
                <a:ext cx="8229600" cy="4525963"/>
              </a:xfrm>
              <a:blipFill rotWithShape="1">
                <a:blip r:embed="rId2"/>
                <a:stretch>
                  <a:fillRect l="-1259" t="-1213" r="-741" b="-20889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89019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smtClean="0"/>
              <a:t>Bipartite Graph</a:t>
            </a:r>
            <a:endParaRPr lang="en-SG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888" t="19048" r="4400" b="35317"/>
          <a:stretch/>
        </p:blipFill>
        <p:spPr bwMode="auto">
          <a:xfrm>
            <a:off x="1048638" y="1412776"/>
            <a:ext cx="7051754" cy="45559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17097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smtClean="0"/>
              <a:t>Bipartite Matching</a:t>
            </a:r>
            <a:endParaRPr lang="en-SG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222" t="18946" r="4356" b="35351"/>
          <a:stretch/>
        </p:blipFill>
        <p:spPr bwMode="auto">
          <a:xfrm>
            <a:off x="1443346" y="1628800"/>
            <a:ext cx="6297008" cy="41044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3184789" y="5805264"/>
                <a:ext cx="3115405" cy="7972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SG" sz="3200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SG" sz="3200" b="0" i="1" smtClean="0">
                              <a:latin typeface="Cambria Math"/>
                            </a:rPr>
                            <m:t>𝐾</m:t>
                          </m:r>
                        </m:e>
                        <m:sup>
                          <m:r>
                            <a:rPr lang="en-SG" sz="3200" b="0" i="1" smtClean="0">
                              <a:latin typeface="Cambria Math"/>
                            </a:rPr>
                            <m:t>′</m:t>
                          </m:r>
                        </m:sup>
                      </m:sSup>
                      <m:r>
                        <a:rPr lang="en-SG" sz="3200" b="0" i="1" smtClean="0">
                          <a:latin typeface="Cambria Math"/>
                        </a:rPr>
                        <m:t>=2</m:t>
                      </m:r>
                      <m:groupChr>
                        <m:groupChrPr>
                          <m:chr m:val="⇒"/>
                          <m:vertJc m:val="bot"/>
                          <m:ctrlPr>
                            <a:rPr lang="en-SG" sz="3200" b="0" i="1" smtClean="0">
                              <a:latin typeface="Cambria Math"/>
                            </a:rPr>
                          </m:ctrlPr>
                        </m:groupChrPr>
                        <m:e/>
                      </m:groupChr>
                      <m:r>
                        <a:rPr lang="en-SG" sz="3200" b="0" i="1" smtClean="0">
                          <a:latin typeface="Cambria Math"/>
                        </a:rPr>
                        <m:t> </m:t>
                      </m:r>
                      <m:r>
                        <a:rPr lang="en-SG" sz="3200" b="0" i="1" smtClean="0">
                          <a:latin typeface="Cambria Math"/>
                        </a:rPr>
                        <m:t>𝐾</m:t>
                      </m:r>
                      <m:r>
                        <a:rPr lang="en-SG" sz="3200" b="0" i="1" smtClean="0">
                          <a:latin typeface="Cambria Math"/>
                        </a:rPr>
                        <m:t>=3</m:t>
                      </m:r>
                    </m:oMath>
                  </m:oMathPara>
                </a14:m>
                <a:endParaRPr lang="en-SG" sz="32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4787" y="5805264"/>
                <a:ext cx="3115405" cy="79727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97815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smtClean="0"/>
              <a:t>Conclusion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4"/>
                <a:ext cx="8229600" cy="5105396"/>
              </a:xfrm>
            </p:spPr>
            <p:txBody>
              <a:bodyPr>
                <a:normAutofit fontScale="92500"/>
              </a:bodyPr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SG" sz="2800" dirty="0" smtClean="0"/>
                  <a:t>Perform transitive closure using Floyd-</a:t>
                </a:r>
                <a:r>
                  <a:rPr lang="en-SG" sz="2800" dirty="0" err="1" smtClean="0"/>
                  <a:t>Warshall</a:t>
                </a:r>
                <a:r>
                  <a:rPr lang="en-SG" sz="2800" dirty="0" smtClean="0"/>
                  <a:t> Algorithm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SG" sz="2800" dirty="0" smtClean="0"/>
                  <a:t>Construct bipartite graph with 2 copies of each vertex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SG" sz="2800" dirty="0" smtClean="0"/>
                  <a:t>Perform MCBM using augmenting path algorithm to get matching of size </a:t>
                </a:r>
                <a14:m>
                  <m:oMath xmlns:m="http://schemas.openxmlformats.org/officeDocument/2006/math">
                    <m:r>
                      <a:rPr lang="en-SG" sz="2800" b="0" i="1" smtClean="0">
                        <a:latin typeface="Cambria Math"/>
                      </a:rPr>
                      <m:t>𝑀</m:t>
                    </m:r>
                  </m:oMath>
                </a14:m>
                <a:endParaRPr lang="en-SG" sz="2800" dirty="0" smtClean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SG" sz="2800" dirty="0" smtClean="0"/>
                  <a:t>If </a:t>
                </a:r>
                <a14:m>
                  <m:oMath xmlns:m="http://schemas.openxmlformats.org/officeDocument/2006/math">
                    <m:r>
                      <a:rPr lang="en-SG" sz="2800" b="0" i="1" smtClean="0">
                        <a:latin typeface="Cambria Math"/>
                      </a:rPr>
                      <m:t>𝑀</m:t>
                    </m:r>
                    <m:r>
                      <a:rPr lang="en-SG" sz="2800" b="0" i="1" smtClean="0">
                        <a:latin typeface="Cambria Math"/>
                      </a:rPr>
                      <m:t>=0,</m:t>
                    </m:r>
                  </m:oMath>
                </a14:m>
                <a:r>
                  <a:rPr lang="en-SG" sz="2800" dirty="0" smtClean="0"/>
                  <a:t> answer is -1, else </a:t>
                </a:r>
                <a14:m>
                  <m:oMath xmlns:m="http://schemas.openxmlformats.org/officeDocument/2006/math">
                    <m:r>
                      <a:rPr lang="en-SG" sz="2800" b="0" i="1" smtClean="0">
                        <a:latin typeface="Cambria Math"/>
                      </a:rPr>
                      <m:t>𝐾</m:t>
                    </m:r>
                    <m:r>
                      <a:rPr lang="en-SG" sz="2800" b="0" i="1" smtClean="0">
                        <a:latin typeface="Cambria Math"/>
                      </a:rPr>
                      <m:t>=</m:t>
                    </m:r>
                    <m:r>
                      <a:rPr lang="en-SG" sz="2800" b="0" i="1" smtClean="0">
                        <a:latin typeface="Cambria Math"/>
                      </a:rPr>
                      <m:t>𝑁</m:t>
                    </m:r>
                    <m:r>
                      <a:rPr lang="en-SG" sz="2800" b="0" i="1" smtClean="0">
                        <a:latin typeface="Cambria Math"/>
                      </a:rPr>
                      <m:t>−</m:t>
                    </m:r>
                    <m:r>
                      <a:rPr lang="en-SG" sz="2800" b="0" i="1" smtClean="0">
                        <a:latin typeface="Cambria Math"/>
                      </a:rPr>
                      <m:t>𝑀</m:t>
                    </m:r>
                    <m:r>
                      <a:rPr lang="en-SG" sz="2800" b="0" i="1" smtClean="0">
                        <a:latin typeface="Cambria Math"/>
                      </a:rPr>
                      <m:t>+1</m:t>
                    </m:r>
                  </m:oMath>
                </a14:m>
                <a:endParaRPr lang="en-SG" sz="2800" b="0" dirty="0" smtClean="0"/>
              </a:p>
              <a:p>
                <a:pPr marL="514350" indent="-514350">
                  <a:buFont typeface="+mj-lt"/>
                  <a:buAutoNum type="arabicPeriod"/>
                </a:pPr>
                <a:endParaRPr lang="en-SG" sz="2800" b="0" dirty="0" smtClean="0"/>
              </a:p>
              <a:p>
                <a:r>
                  <a:rPr lang="en-SG" sz="2800" dirty="0" smtClean="0"/>
                  <a:t>Details of terms like MIS, MVC  and MCBM can be found in Steven </a:t>
                </a:r>
                <a:r>
                  <a:rPr lang="en-SG" sz="2800" dirty="0" err="1" smtClean="0"/>
                  <a:t>Halim’s</a:t>
                </a:r>
                <a:r>
                  <a:rPr lang="en-SG" sz="2800" dirty="0" smtClean="0"/>
                  <a:t> book “Competitive Programming 3”</a:t>
                </a:r>
                <a:endParaRPr lang="en-SG" sz="2800" b="0" dirty="0" smtClean="0"/>
              </a:p>
              <a:p>
                <a:r>
                  <a:rPr lang="en-SG" sz="2800" b="0" dirty="0" smtClean="0"/>
                  <a:t>Proof of correctness of this algorithm is left as an exercise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4"/>
                <a:ext cx="8229600" cy="5105396"/>
              </a:xfrm>
              <a:blipFill rotWithShape="1">
                <a:blip r:embed="rId2"/>
                <a:stretch>
                  <a:fillRect l="-1333" t="-1075" r="-140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73447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SG" dirty="0" smtClean="0"/>
              <a:t>Task 4: Panda Ski</a:t>
            </a:r>
            <a:endParaRPr lang="en-SG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SG" dirty="0" smtClean="0"/>
              <a:t>Author: </a:t>
            </a:r>
            <a:r>
              <a:rPr lang="en-SG" dirty="0" err="1" smtClean="0"/>
              <a:t>Gan</a:t>
            </a:r>
            <a:r>
              <a:rPr lang="en-SG" dirty="0" smtClean="0"/>
              <a:t> Wei Liang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008393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52596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Greedy algorithm: </a:t>
            </a:r>
            <a:r>
              <a:rPr lang="en-US" sz="2000" dirty="0" smtClean="0"/>
              <a:t>Distribute the lunch boxes to the school requesting smaller number of lunch boxes first.</a:t>
            </a:r>
          </a:p>
          <a:p>
            <a:pPr lvl="1"/>
            <a:r>
              <a:rPr lang="en-US" sz="2000" dirty="0" smtClean="0"/>
              <a:t>Sort the schools from small to big. O(m log m) time</a:t>
            </a:r>
          </a:p>
          <a:p>
            <a:pPr lvl="1"/>
            <a:r>
              <a:rPr lang="en-US" sz="2000" dirty="0" smtClean="0"/>
              <a:t>Distribute the lunch box O(N) time</a:t>
            </a:r>
          </a:p>
          <a:p>
            <a:pPr lvl="1"/>
            <a:r>
              <a:rPr lang="en-US" sz="2000" dirty="0" smtClean="0"/>
              <a:t>Report the number of schools</a:t>
            </a:r>
            <a:endParaRPr lang="en-US" sz="2000" dirty="0"/>
          </a:p>
        </p:txBody>
      </p:sp>
      <p:pic>
        <p:nvPicPr>
          <p:cNvPr id="4" name="Picture 2" descr="http://cache2.asset-cache.net/xt/166011732.jpg?v=1&amp;g=fs1%7C0%7CISI%7C11%7C732&amp;s=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485" y="4114800"/>
            <a:ext cx="833717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://cache2.asset-cache.net/xt/166011732.jpg?v=1&amp;g=fs1%7C0%7CISI%7C11%7C732&amp;s=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0885" y="4114800"/>
            <a:ext cx="833717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://cache2.asset-cache.net/xt/166011732.jpg?v=1&amp;g=fs1%7C0%7CISI%7C11%7C732&amp;s=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5285" y="4114800"/>
            <a:ext cx="833717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://cache2.asset-cache.net/xt/166011732.jpg?v=1&amp;g=fs1%7C0%7CISI%7C11%7C732&amp;s=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9685" y="4114800"/>
            <a:ext cx="833717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43421" y="4419600"/>
            <a:ext cx="566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N=4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914400" y="6477000"/>
            <a:ext cx="599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</a:t>
            </a:r>
            <a:r>
              <a:rPr lang="en-US" baseline="-25000" dirty="0" smtClean="0"/>
              <a:t>1</a:t>
            </a:r>
            <a:r>
              <a:rPr lang="en-US" dirty="0" smtClean="0"/>
              <a:t>=1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685802" y="5410200"/>
            <a:ext cx="1138517" cy="1066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6096000" y="5421868"/>
            <a:ext cx="2286000" cy="1436132"/>
            <a:chOff x="6096000" y="5421868"/>
            <a:chExt cx="2286000" cy="1436132"/>
          </a:xfrm>
        </p:grpSpPr>
        <p:sp>
          <p:nvSpPr>
            <p:cNvPr id="11" name="TextBox 10"/>
            <p:cNvSpPr txBox="1"/>
            <p:nvPr/>
          </p:nvSpPr>
          <p:spPr>
            <a:xfrm>
              <a:off x="6853518" y="6488668"/>
              <a:ext cx="5998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k</a:t>
              </a:r>
              <a:r>
                <a:rPr lang="en-US" baseline="-25000" dirty="0" smtClean="0"/>
                <a:t>3</a:t>
              </a:r>
              <a:r>
                <a:rPr lang="en-US" dirty="0" smtClean="0"/>
                <a:t>=2</a:t>
              </a:r>
              <a:endParaRPr lang="en-US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6096000" y="5421868"/>
              <a:ext cx="2286000" cy="10668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2209800" y="5421868"/>
            <a:ext cx="3429000" cy="1436132"/>
            <a:chOff x="2209800" y="5421868"/>
            <a:chExt cx="3429000" cy="1436132"/>
          </a:xfrm>
        </p:grpSpPr>
        <p:sp>
          <p:nvSpPr>
            <p:cNvPr id="13" name="TextBox 12"/>
            <p:cNvSpPr txBox="1"/>
            <p:nvPr/>
          </p:nvSpPr>
          <p:spPr>
            <a:xfrm>
              <a:off x="3667356" y="6488668"/>
              <a:ext cx="5998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k</a:t>
              </a:r>
              <a:r>
                <a:rPr lang="en-US" baseline="-25000" dirty="0" smtClean="0"/>
                <a:t>2</a:t>
              </a:r>
              <a:r>
                <a:rPr lang="en-US" dirty="0" smtClean="0"/>
                <a:t>=4</a:t>
              </a:r>
              <a:endParaRPr lang="en-US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209800" y="5421868"/>
              <a:ext cx="3429000" cy="10668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4800600" y="4736072"/>
            <a:ext cx="3733800" cy="46166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Maximum No. of schools: 2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89132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2.03331E-6 L -0.43334 -2.03331E-6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667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2.03331E-6 L 0.25416 -2.03331E-6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70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-4.02498E-6 L 0.00399 0.19987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1" y="99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-4.02498E-6 L 0.06233 0.19987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08" y="99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000"/>
                            </p:stCondLst>
                            <p:childTnLst>
                              <p:par>
                                <p:cTn id="23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-4.02498E-6 L 0.06233 0.19987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08" y="99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smtClean="0"/>
              <a:t>Abridged Problem Statement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447800"/>
                <a:ext cx="8229600" cy="5105396"/>
              </a:xfrm>
            </p:spPr>
            <p:txBody>
              <a:bodyPr>
                <a:normAutofit/>
              </a:bodyPr>
              <a:lstStyle/>
              <a:p>
                <a:r>
                  <a:rPr lang="en-SG" sz="2800" dirty="0" smtClean="0"/>
                  <a:t>There are </a:t>
                </a:r>
                <a14:m>
                  <m:oMath xmlns:m="http://schemas.openxmlformats.org/officeDocument/2006/math">
                    <m:r>
                      <a:rPr lang="en-SG" sz="2800" b="0" i="1" smtClean="0">
                        <a:latin typeface="Cambria Math"/>
                      </a:rPr>
                      <m:t>𝑁</m:t>
                    </m:r>
                    <m:r>
                      <a:rPr lang="en-SG" sz="2800" b="0" i="0" smtClean="0">
                        <a:latin typeface="Cambria Math"/>
                      </a:rPr>
                      <m:t>≤200000</m:t>
                    </m:r>
                  </m:oMath>
                </a14:m>
                <a:r>
                  <a:rPr lang="en-SG" sz="2800" dirty="0" smtClean="0"/>
                  <a:t> gates, each gate is at coordinate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SG" sz="2800" b="0" i="1" smtClean="0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SG" sz="28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SG" sz="2800" b="0" i="1" smtClean="0">
                                <a:latin typeface="Cambria Math"/>
                              </a:rPr>
                              <m:t>𝑋</m:t>
                            </m:r>
                          </m:e>
                          <m:sub>
                            <m:r>
                              <a:rPr lang="en-SG" sz="2800" b="0" i="1" smtClean="0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en-SG" sz="2800" b="0" i="1" smtClean="0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SG" sz="28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SG" sz="2800" b="0" i="1" smtClean="0">
                                <a:latin typeface="Cambria Math"/>
                              </a:rPr>
                              <m:t>𝑌</m:t>
                            </m:r>
                          </m:e>
                          <m:sub>
                            <m:r>
                              <a:rPr lang="en-SG" sz="2800" b="0" i="1" smtClean="0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SG" sz="2800" dirty="0" smtClean="0"/>
                  <a:t> and has score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SG" sz="28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SG" sz="2800" b="0" i="1" smtClean="0"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en-SG" sz="2800" b="0" i="1" smtClean="0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SG" sz="2800" b="0" dirty="0" smtClean="0"/>
                  <a:t> and easiness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SG" sz="28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SG" sz="2800" b="0" i="1" smtClean="0">
                            <a:latin typeface="Cambria Math"/>
                          </a:rPr>
                          <m:t>𝐸</m:t>
                        </m:r>
                      </m:e>
                      <m:sub>
                        <m:r>
                          <a:rPr lang="en-SG" sz="2800" b="0" i="1" smtClean="0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endParaRPr lang="en-SG" sz="2800" b="0" dirty="0" smtClean="0"/>
              </a:p>
              <a:p>
                <a:r>
                  <a:rPr lang="en-SG" sz="2800" dirty="0" smtClean="0"/>
                  <a:t>You can go from gate </a:t>
                </a:r>
                <a14:m>
                  <m:oMath xmlns:m="http://schemas.openxmlformats.org/officeDocument/2006/math">
                    <m:r>
                      <a:rPr lang="en-SG" sz="2800" b="0" i="1" smtClean="0">
                        <a:latin typeface="Cambria Math"/>
                      </a:rPr>
                      <m:t>𝑖</m:t>
                    </m:r>
                  </m:oMath>
                </a14:m>
                <a:r>
                  <a:rPr lang="en-SG" sz="2800" dirty="0" smtClean="0"/>
                  <a:t> to gate </a:t>
                </a:r>
                <a14:m>
                  <m:oMath xmlns:m="http://schemas.openxmlformats.org/officeDocument/2006/math">
                    <m:r>
                      <a:rPr lang="en-SG" sz="2800" b="0" i="1" smtClean="0">
                        <a:latin typeface="Cambria Math"/>
                      </a:rPr>
                      <m:t>𝑗</m:t>
                    </m:r>
                  </m:oMath>
                </a14:m>
                <a:r>
                  <a:rPr lang="en-SG" sz="2800" dirty="0" smtClean="0"/>
                  <a:t>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SG" sz="28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SG" sz="2800" b="0" i="1" smtClean="0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SG" sz="2800" b="0" i="1" smtClean="0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SG" sz="2800" b="0" i="1" smtClean="0">
                        <a:latin typeface="Cambria Math"/>
                      </a:rPr>
                      <m:t>≥</m:t>
                    </m:r>
                    <m:sSub>
                      <m:sSubPr>
                        <m:ctrlPr>
                          <a:rPr lang="en-SG" sz="28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SG" sz="2800" b="0" i="1" smtClean="0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SG" sz="2800" b="0" i="1" smtClean="0">
                            <a:latin typeface="Cambria Math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SG" sz="2800" dirty="0" smtClean="0"/>
                  <a:t> and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SG" sz="2800" b="0" i="1" smtClean="0">
                            <a:latin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SG" sz="2800" b="0" i="0" smtClean="0">
                            <a:latin typeface="Cambria Math"/>
                          </a:rPr>
                          <m:t>max</m:t>
                        </m:r>
                      </m:fName>
                      <m:e>
                        <m:d>
                          <m:dPr>
                            <m:ctrlPr>
                              <a:rPr lang="en-SG" sz="2800" b="0" i="1" smtClean="0">
                                <a:latin typeface="Cambria Math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SG" sz="2800" b="0" i="1" smtClean="0">
                                    <a:latin typeface="Cambria Math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SG" sz="2800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SG" sz="2800" b="0" i="1" smtClean="0">
                                        <a:latin typeface="Cambria Math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SG" sz="2800" b="0" i="1" smtClean="0">
                                        <a:latin typeface="Cambria Math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SG" sz="2800" b="0" i="1" smtClean="0">
                                    <a:latin typeface="Cambria Math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SG" sz="2800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SG" sz="2800" b="0" i="1" smtClean="0">
                                        <a:latin typeface="Cambria Math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SG" sz="2800" b="0" i="1" smtClean="0">
                                        <a:latin typeface="Cambria Math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SG" sz="2800" b="0" i="1" smtClean="0">
                                <a:latin typeface="Cambria Math"/>
                              </a:rPr>
                              <m:t>,</m:t>
                            </m:r>
                          </m:e>
                          <m:e>
                            <m:sSub>
                              <m:sSubPr>
                                <m:ctrlPr>
                                  <a:rPr lang="en-SG" sz="2800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SG" sz="2800" b="0" i="1" smtClean="0">
                                    <a:latin typeface="Cambria Math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SG" sz="2800" b="0" i="1" smtClean="0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SG" sz="2800" b="0" i="1" smtClean="0">
                                <a:latin typeface="Cambria Math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SG" sz="2800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SG" sz="2800" b="0" i="1" smtClean="0">
                                    <a:latin typeface="Cambria Math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SG" sz="2800" b="0" i="1" smtClean="0">
                                    <a:latin typeface="Cambria Math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SG" sz="2800" b="0" i="1" smtClean="0">
                                <a:latin typeface="Cambria Math"/>
                              </a:rPr>
                              <m:t>|</m:t>
                            </m:r>
                          </m:e>
                        </m:d>
                        <m:r>
                          <a:rPr lang="en-SG" sz="2800" b="0" i="1" smtClean="0">
                            <a:latin typeface="Cambria Math"/>
                          </a:rPr>
                          <m:t>≤</m:t>
                        </m:r>
                        <m:sSub>
                          <m:sSubPr>
                            <m:ctrlPr>
                              <a:rPr lang="en-SG" sz="28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SG" sz="2800" b="0" i="1" smtClean="0">
                                <a:latin typeface="Cambria Math"/>
                              </a:rPr>
                              <m:t>𝐸</m:t>
                            </m:r>
                          </m:e>
                          <m:sub>
                            <m:r>
                              <a:rPr lang="en-SG" sz="2800" b="0" i="1" smtClean="0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func>
                  </m:oMath>
                </a14:m>
                <a:endParaRPr lang="en-SG" sz="2800" dirty="0" smtClean="0"/>
              </a:p>
              <a:p>
                <a:r>
                  <a:rPr lang="en-SG" sz="2800" dirty="0" smtClean="0"/>
                  <a:t>Total score of a path is the sum </a:t>
                </a:r>
              </a:p>
              <a:p>
                <a:pPr marL="0" indent="0">
                  <a:buNone/>
                </a:pPr>
                <a:r>
                  <a:rPr lang="en-SG" sz="2800" dirty="0" smtClean="0"/>
                  <a:t>    of scores of the gates passed, </a:t>
                </a:r>
              </a:p>
              <a:p>
                <a:pPr marL="0" indent="0">
                  <a:buNone/>
                </a:pPr>
                <a:r>
                  <a:rPr lang="en-SG" sz="2800" dirty="0" smtClean="0"/>
                  <a:t>    each gate only counts once</a:t>
                </a:r>
              </a:p>
              <a:p>
                <a:r>
                  <a:rPr lang="en-SG" sz="2800" dirty="0" smtClean="0"/>
                  <a:t>Find maximum possible </a:t>
                </a:r>
              </a:p>
              <a:p>
                <a:pPr marL="0" indent="0">
                  <a:buNone/>
                </a:pPr>
                <a:r>
                  <a:rPr lang="en-SG" sz="2800" dirty="0" smtClean="0"/>
                  <a:t>    total score of a path</a:t>
                </a:r>
              </a:p>
              <a:p>
                <a:r>
                  <a:rPr lang="en-SG" sz="2800" dirty="0" smtClean="0"/>
                  <a:t>For the example, answer is 10</a:t>
                </a:r>
              </a:p>
              <a:p>
                <a:endParaRPr lang="en-SG" sz="2800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447800"/>
                <a:ext cx="8229600" cy="5105396"/>
              </a:xfrm>
              <a:blipFill rotWithShape="1">
                <a:blip r:embed="rId2"/>
                <a:stretch>
                  <a:fillRect l="-1259" t="-1075" b="-2509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856" t="38294" r="32622" b="33334"/>
          <a:stretch/>
        </p:blipFill>
        <p:spPr bwMode="auto">
          <a:xfrm>
            <a:off x="5380777" y="3505200"/>
            <a:ext cx="3534623" cy="28882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64158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smtClean="0"/>
              <a:t>Subtask 1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SG" sz="28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SG" sz="2800" b="0" i="1" smtClean="0">
                            <a:latin typeface="Cambria Math"/>
                          </a:rPr>
                          <m:t>𝐸</m:t>
                        </m:r>
                      </m:e>
                      <m:sub>
                        <m:r>
                          <a:rPr lang="en-SG" sz="2800" b="0" i="1" smtClean="0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SG" sz="2800" b="0" i="1" smtClean="0">
                        <a:latin typeface="Cambria Math"/>
                      </a:rPr>
                      <m:t>=2</m:t>
                    </m:r>
                    <m:r>
                      <a:rPr lang="en-SG" sz="2800" b="0" i="1" smtClean="0">
                        <a:latin typeface="Cambria Math"/>
                        <a:ea typeface="Cambria Math"/>
                      </a:rPr>
                      <m:t>00000 </m:t>
                    </m:r>
                  </m:oMath>
                </a14:m>
                <a:r>
                  <a:rPr lang="en-SG" sz="2800" dirty="0" smtClean="0"/>
                  <a:t>for all </a:t>
                </a:r>
                <a14:m>
                  <m:oMath xmlns:m="http://schemas.openxmlformats.org/officeDocument/2006/math">
                    <m:r>
                      <a:rPr lang="en-SG" sz="2800" b="0" i="1" smtClean="0">
                        <a:latin typeface="Cambria Math"/>
                      </a:rPr>
                      <m:t>𝑖</m:t>
                    </m:r>
                  </m:oMath>
                </a14:m>
                <a:endParaRPr lang="en-SG" sz="2800" dirty="0" smtClean="0"/>
              </a:p>
              <a:p>
                <a:r>
                  <a:rPr lang="en-SG" sz="2800" dirty="0" smtClean="0"/>
                  <a:t>You can go from gate </a:t>
                </a:r>
                <a14:m>
                  <m:oMath xmlns:m="http://schemas.openxmlformats.org/officeDocument/2006/math">
                    <m:r>
                      <a:rPr lang="en-SG" sz="2800" b="0" i="1" smtClean="0">
                        <a:latin typeface="Cambria Math"/>
                      </a:rPr>
                      <m:t>𝑖</m:t>
                    </m:r>
                  </m:oMath>
                </a14:m>
                <a:r>
                  <a:rPr lang="en-SG" sz="2800" dirty="0" smtClean="0"/>
                  <a:t> to gate </a:t>
                </a:r>
                <a14:m>
                  <m:oMath xmlns:m="http://schemas.openxmlformats.org/officeDocument/2006/math">
                    <m:r>
                      <a:rPr lang="en-SG" sz="2800" b="0" i="1" smtClean="0">
                        <a:latin typeface="Cambria Math"/>
                      </a:rPr>
                      <m:t>𝑗</m:t>
                    </m:r>
                  </m:oMath>
                </a14:m>
                <a:r>
                  <a:rPr lang="en-SG" sz="2800" dirty="0" smtClean="0"/>
                  <a:t> as long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SG" sz="28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SG" sz="2800" b="0" i="1" smtClean="0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SG" sz="2800" b="0" i="1" smtClean="0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SG" sz="2800" b="0" i="1" smtClean="0">
                        <a:latin typeface="Cambria Math"/>
                      </a:rPr>
                      <m:t>≥</m:t>
                    </m:r>
                    <m:sSub>
                      <m:sSubPr>
                        <m:ctrlPr>
                          <a:rPr lang="en-SG" sz="28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SG" sz="2800" b="0" i="1" smtClean="0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SG" sz="2800" b="0" i="1" smtClean="0">
                            <a:latin typeface="Cambria Math"/>
                          </a:rPr>
                          <m:t>𝑗</m:t>
                        </m:r>
                      </m:sub>
                    </m:sSub>
                  </m:oMath>
                </a14:m>
                <a:endParaRPr lang="en-SG" sz="2800" b="0" dirty="0" smtClean="0"/>
              </a:p>
              <a:p>
                <a:r>
                  <a:rPr lang="en-SG" sz="2800" dirty="0"/>
                  <a:t>Start from the gate with the highest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SG" sz="2800" i="1">
                            <a:latin typeface="Cambria Math"/>
                          </a:rPr>
                        </m:ctrlPr>
                      </m:sSubPr>
                      <m:e>
                        <m:r>
                          <a:rPr lang="en-SG" sz="2800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SG" sz="2800" i="1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SG" sz="2800" dirty="0"/>
                  <a:t> </a:t>
                </a:r>
                <a:endParaRPr lang="en-SG" sz="2800" dirty="0" smtClean="0"/>
              </a:p>
              <a:p>
                <a:r>
                  <a:rPr lang="en-SG" sz="2800" dirty="0"/>
                  <a:t>G</a:t>
                </a:r>
                <a:r>
                  <a:rPr lang="en-SG" sz="2800" dirty="0" smtClean="0"/>
                  <a:t>o </a:t>
                </a:r>
                <a:r>
                  <a:rPr lang="en-SG" sz="2800" dirty="0"/>
                  <a:t>through </a:t>
                </a:r>
                <a:r>
                  <a:rPr lang="en-SG" sz="2800" dirty="0" smtClean="0"/>
                  <a:t>all the </a:t>
                </a:r>
                <a:r>
                  <a:rPr lang="en-SG" sz="2800" dirty="0"/>
                  <a:t>gates </a:t>
                </a:r>
                <a:endParaRPr lang="en-SG" sz="2800" dirty="0" smtClean="0"/>
              </a:p>
              <a:p>
                <a:pPr marL="0" indent="0">
                  <a:buNone/>
                </a:pPr>
                <a:r>
                  <a:rPr lang="en-SG" sz="2800" dirty="0"/>
                  <a:t> </a:t>
                </a:r>
                <a:r>
                  <a:rPr lang="en-SG" sz="2800" dirty="0" smtClean="0"/>
                  <a:t>   in </a:t>
                </a:r>
                <a:r>
                  <a:rPr lang="en-SG" sz="2800" dirty="0"/>
                  <a:t>order of non-increasing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SG" sz="2800" i="1">
                            <a:latin typeface="Cambria Math"/>
                          </a:rPr>
                        </m:ctrlPr>
                      </m:sSubPr>
                      <m:e>
                        <m:r>
                          <a:rPr lang="en-SG" sz="2800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SG" sz="2800" i="1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endParaRPr lang="en-SG" sz="2800" dirty="0" smtClean="0"/>
              </a:p>
              <a:p>
                <a:r>
                  <a:rPr lang="en-SG" sz="2800" dirty="0" smtClean="0"/>
                  <a:t>Answer </a:t>
                </a:r>
                <a:r>
                  <a:rPr lang="en-SG" sz="2800" dirty="0"/>
                  <a:t>is the sum of </a:t>
                </a:r>
                <a:r>
                  <a:rPr lang="en-SG" sz="2800" dirty="0" smtClean="0"/>
                  <a:t>scores</a:t>
                </a:r>
              </a:p>
              <a:p>
                <a:pPr marL="0" indent="0">
                  <a:buNone/>
                </a:pPr>
                <a:r>
                  <a:rPr lang="en-SG" sz="2800" dirty="0"/>
                  <a:t> </a:t>
                </a:r>
                <a:r>
                  <a:rPr lang="en-SG" sz="2800" dirty="0" smtClean="0"/>
                  <a:t>   of </a:t>
                </a:r>
                <a:r>
                  <a:rPr lang="en-SG" sz="2800" dirty="0"/>
                  <a:t>all the </a:t>
                </a:r>
                <a:r>
                  <a:rPr lang="en-SG" sz="2800" dirty="0" smtClean="0"/>
                  <a:t>gates</a:t>
                </a:r>
                <a:endParaRPr lang="en-SG" sz="2800" dirty="0"/>
              </a:p>
              <a:p>
                <a:r>
                  <a:rPr lang="en-SG" sz="2800" dirty="0" smtClean="0"/>
                  <a:t>For the example, answer is 15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259" t="-1213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772" t="31349" r="29722" b="41072"/>
          <a:stretch/>
        </p:blipFill>
        <p:spPr bwMode="auto">
          <a:xfrm>
            <a:off x="5334000" y="3164630"/>
            <a:ext cx="3312368" cy="33123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08494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smtClean="0"/>
              <a:t>Subtask 2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4"/>
                <a:ext cx="6203032" cy="4525963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SG" sz="28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SG" sz="2800" b="0" i="1" smtClean="0"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SG" sz="2800" b="0" i="1" smtClean="0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SG" sz="2800" b="0" i="1" smtClean="0">
                        <a:latin typeface="Cambria Math"/>
                      </a:rPr>
                      <m:t>=0,</m:t>
                    </m:r>
                    <m:sSub>
                      <m:sSubPr>
                        <m:ctrlPr>
                          <a:rPr lang="en-SG" sz="28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SG" sz="2800" b="0" i="1" smtClean="0">
                            <a:latin typeface="Cambria Math"/>
                          </a:rPr>
                          <m:t>𝐸</m:t>
                        </m:r>
                      </m:e>
                      <m:sub>
                        <m:r>
                          <a:rPr lang="en-SG" sz="2800" b="0" i="1" smtClean="0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SG" sz="2800" b="0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SG" sz="28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SG" sz="2800" b="0" i="1" smtClean="0">
                            <a:latin typeface="Cambria Math"/>
                          </a:rPr>
                          <m:t>𝐸</m:t>
                        </m:r>
                      </m:e>
                      <m:sub>
                        <m:r>
                          <a:rPr lang="en-SG" sz="2800" b="0" i="1" smtClean="0">
                            <a:latin typeface="Cambria Math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SG" sz="2800" dirty="0" smtClean="0"/>
                  <a:t> for all </a:t>
                </a:r>
                <a14:m>
                  <m:oMath xmlns:m="http://schemas.openxmlformats.org/officeDocument/2006/math">
                    <m:r>
                      <a:rPr lang="en-SG" sz="2800" b="0" i="1" smtClean="0">
                        <a:latin typeface="Cambria Math"/>
                      </a:rPr>
                      <m:t>𝑖</m:t>
                    </m:r>
                  </m:oMath>
                </a14:m>
                <a:r>
                  <a:rPr lang="en-SG" sz="2800" dirty="0" smtClean="0"/>
                  <a:t> and </a:t>
                </a:r>
                <a14:m>
                  <m:oMath xmlns:m="http://schemas.openxmlformats.org/officeDocument/2006/math">
                    <m:r>
                      <a:rPr lang="en-SG" sz="2800" b="0" i="1" smtClean="0">
                        <a:latin typeface="Cambria Math"/>
                      </a:rPr>
                      <m:t>𝑗</m:t>
                    </m:r>
                  </m:oMath>
                </a14:m>
                <a:endParaRPr lang="en-SG" sz="2800" b="0" dirty="0" smtClean="0"/>
              </a:p>
              <a:p>
                <a:r>
                  <a:rPr lang="en-SG" sz="2800" dirty="0"/>
                  <a:t>For each gate, try to pass through as many gates as possible </a:t>
                </a:r>
                <a:r>
                  <a:rPr lang="en-SG" sz="2800" dirty="0" smtClean="0"/>
                  <a:t>by going to the next gate below</a:t>
                </a:r>
              </a:p>
              <a:p>
                <a:r>
                  <a:rPr lang="en-SG" sz="2800" dirty="0" smtClean="0"/>
                  <a:t>This will form disjoint paths</a:t>
                </a:r>
              </a:p>
              <a:p>
                <a:r>
                  <a:rPr lang="en-SG" sz="2800" dirty="0" smtClean="0"/>
                  <a:t>Answer is the maximum total score across all paths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4"/>
                <a:ext cx="6203032" cy="4525963"/>
              </a:xfrm>
              <a:blipFill rotWithShape="1">
                <a:blip r:embed="rId2"/>
                <a:stretch>
                  <a:fillRect l="-1670" t="-1213" r="-786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0219" y="1412776"/>
            <a:ext cx="670173" cy="50262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36634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smtClean="0"/>
              <a:t>Subtask 3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4"/>
                <a:ext cx="8229600" cy="4952996"/>
              </a:xfrm>
            </p:spPr>
            <p:txBody>
              <a:bodyPr>
                <a:noAutofit/>
              </a:bodyPr>
              <a:lstStyle/>
              <a:p>
                <a14:m>
                  <m:oMath xmlns:m="http://schemas.openxmlformats.org/officeDocument/2006/math">
                    <m:r>
                      <a:rPr lang="en-SG" sz="2800" b="0" i="1" smtClean="0">
                        <a:latin typeface="Cambria Math"/>
                      </a:rPr>
                      <m:t>1≤</m:t>
                    </m:r>
                    <m:r>
                      <a:rPr lang="en-SG" sz="2800" b="0" i="1" smtClean="0">
                        <a:latin typeface="Cambria Math"/>
                      </a:rPr>
                      <m:t>𝑁</m:t>
                    </m:r>
                    <m:r>
                      <a:rPr lang="en-SG" sz="2800" b="0" i="1" smtClean="0">
                        <a:latin typeface="Cambria Math"/>
                      </a:rPr>
                      <m:t>≤300, </m:t>
                    </m:r>
                    <m:sSub>
                      <m:sSubPr>
                        <m:ctrlPr>
                          <a:rPr lang="en-SG" sz="28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SG" sz="2800" b="0" i="1" smtClean="0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SG" sz="2800" b="0" i="1" smtClean="0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SG" sz="2800" b="0" i="1" smtClean="0">
                        <a:latin typeface="Cambria Math"/>
                        <a:ea typeface="Cambria Math"/>
                      </a:rPr>
                      <m:t>≠</m:t>
                    </m:r>
                    <m:sSub>
                      <m:sSubPr>
                        <m:ctrlPr>
                          <a:rPr lang="en-SG" sz="2800" b="0" i="1" smtClean="0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SG" sz="2800" b="0" i="1" smtClean="0">
                            <a:latin typeface="Cambria Math"/>
                            <a:ea typeface="Cambria Math"/>
                          </a:rPr>
                          <m:t>𝑌</m:t>
                        </m:r>
                      </m:e>
                      <m:sub>
                        <m:r>
                          <a:rPr lang="en-SG" sz="2800" b="0" i="1" smtClean="0">
                            <a:latin typeface="Cambria Math"/>
                            <a:ea typeface="Cambria Math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SG" sz="2800" dirty="0" smtClean="0"/>
                  <a:t> for all </a:t>
                </a:r>
                <a14:m>
                  <m:oMath xmlns:m="http://schemas.openxmlformats.org/officeDocument/2006/math">
                    <m:r>
                      <a:rPr lang="en-SG" sz="2800" b="0" i="1" smtClean="0">
                        <a:latin typeface="Cambria Math"/>
                      </a:rPr>
                      <m:t>𝑖</m:t>
                    </m:r>
                    <m:r>
                      <a:rPr lang="en-SG" sz="2800" b="0" i="1" smtClean="0">
                        <a:latin typeface="Cambria Math"/>
                        <a:ea typeface="Cambria Math"/>
                      </a:rPr>
                      <m:t>≠</m:t>
                    </m:r>
                    <m:r>
                      <a:rPr lang="en-SG" sz="2800" b="0" i="1" smtClean="0">
                        <a:latin typeface="Cambria Math"/>
                      </a:rPr>
                      <m:t>𝑗</m:t>
                    </m:r>
                  </m:oMath>
                </a14:m>
                <a:endParaRPr lang="en-SG" sz="2800" dirty="0"/>
              </a:p>
              <a:p>
                <a:r>
                  <a:rPr lang="en-SG" sz="2800" dirty="0" smtClean="0"/>
                  <a:t>Construct a graph where the gates are vertices</a:t>
                </a:r>
                <a:r>
                  <a:rPr lang="en-SG" sz="2800" dirty="0"/>
                  <a:t> </a:t>
                </a:r>
                <a:r>
                  <a:rPr lang="en-SG" sz="2800" dirty="0" smtClean="0"/>
                  <a:t>and edges from </a:t>
                </a:r>
                <a14:m>
                  <m:oMath xmlns:m="http://schemas.openxmlformats.org/officeDocument/2006/math">
                    <m:r>
                      <a:rPr lang="en-SG" sz="2800" i="1">
                        <a:latin typeface="Cambria Math"/>
                      </a:rPr>
                      <m:t>𝑖</m:t>
                    </m:r>
                  </m:oMath>
                </a14:m>
                <a:r>
                  <a:rPr lang="en-SG" sz="2800" dirty="0" smtClean="0"/>
                  <a:t> to </a:t>
                </a:r>
                <a14:m>
                  <m:oMath xmlns:m="http://schemas.openxmlformats.org/officeDocument/2006/math">
                    <m:r>
                      <a:rPr lang="en-SG" sz="2800" b="0" i="1" smtClean="0">
                        <a:latin typeface="Cambria Math"/>
                      </a:rPr>
                      <m:t>𝑗</m:t>
                    </m:r>
                  </m:oMath>
                </a14:m>
                <a:r>
                  <a:rPr lang="en-SG" sz="2800" dirty="0" smtClean="0"/>
                  <a:t> are of weight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SG" sz="28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SG" sz="2800" b="0" i="1" smtClean="0"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en-SG" sz="2800" b="0" i="1" smtClean="0">
                            <a:latin typeface="Cambria Math"/>
                          </a:rPr>
                          <m:t>𝑗</m:t>
                        </m:r>
                      </m:sub>
                    </m:sSub>
                    <m:r>
                      <a:rPr lang="en-SG" sz="2800" b="0" i="0" smtClean="0">
                        <a:latin typeface="Cambria Math"/>
                      </a:rPr>
                      <m:t>. </m:t>
                    </m:r>
                  </m:oMath>
                </a14:m>
                <a:r>
                  <a:rPr lang="en-SG" sz="2800" dirty="0" smtClean="0"/>
                  <a:t>Graph is acyclic because can go downhill but cannot go uphill</a:t>
                </a:r>
              </a:p>
              <a:p>
                <a:r>
                  <a:rPr lang="en-SG" sz="2800" dirty="0"/>
                  <a:t>Use Floyd-</a:t>
                </a:r>
                <a:r>
                  <a:rPr lang="en-SG" sz="2800" dirty="0" err="1"/>
                  <a:t>Warshall’s</a:t>
                </a:r>
                <a:r>
                  <a:rPr lang="en-SG" sz="2800" dirty="0"/>
                  <a:t> Algorithm to calculate the longest distance </a:t>
                </a:r>
                <a14:m>
                  <m:oMath xmlns:m="http://schemas.openxmlformats.org/officeDocument/2006/math">
                    <m:r>
                      <a:rPr lang="en-SG" sz="2800" i="1">
                        <a:latin typeface="Cambria Math"/>
                      </a:rPr>
                      <m:t>𝑑</m:t>
                    </m:r>
                    <m:d>
                      <m:dPr>
                        <m:ctrlPr>
                          <a:rPr lang="en-SG" sz="2800" i="1">
                            <a:latin typeface="Cambria Math"/>
                          </a:rPr>
                        </m:ctrlPr>
                      </m:dPr>
                      <m:e>
                        <m:r>
                          <a:rPr lang="en-SG" sz="2800" i="1">
                            <a:latin typeface="Cambria Math"/>
                          </a:rPr>
                          <m:t>𝑖</m:t>
                        </m:r>
                        <m:r>
                          <a:rPr lang="en-SG" sz="2800" i="1">
                            <a:latin typeface="Cambria Math"/>
                          </a:rPr>
                          <m:t>,</m:t>
                        </m:r>
                        <m:r>
                          <a:rPr lang="en-SG" sz="2800" i="1">
                            <a:latin typeface="Cambria Math"/>
                          </a:rPr>
                          <m:t>𝑗</m:t>
                        </m:r>
                      </m:e>
                    </m:d>
                  </m:oMath>
                </a14:m>
                <a:r>
                  <a:rPr lang="en-SG" sz="2800" dirty="0"/>
                  <a:t> between every pair of gates </a:t>
                </a:r>
                <a14:m>
                  <m:oMath xmlns:m="http://schemas.openxmlformats.org/officeDocument/2006/math">
                    <m:r>
                      <a:rPr lang="en-SG" sz="2800" i="1">
                        <a:latin typeface="Cambria Math"/>
                      </a:rPr>
                      <m:t>𝑖</m:t>
                    </m:r>
                  </m:oMath>
                </a14:m>
                <a:r>
                  <a:rPr lang="en-SG" sz="2800" dirty="0"/>
                  <a:t> and </a:t>
                </a:r>
                <a14:m>
                  <m:oMath xmlns:m="http://schemas.openxmlformats.org/officeDocument/2006/math">
                    <m:r>
                      <a:rPr lang="en-SG" sz="2800" i="1">
                        <a:latin typeface="Cambria Math"/>
                      </a:rPr>
                      <m:t>𝑗</m:t>
                    </m:r>
                  </m:oMath>
                </a14:m>
                <a:r>
                  <a:rPr lang="en-SG" sz="2800" dirty="0"/>
                  <a:t> in </a:t>
                </a:r>
                <a14:m>
                  <m:oMath xmlns:m="http://schemas.openxmlformats.org/officeDocument/2006/math">
                    <m:r>
                      <a:rPr lang="en-SG" sz="2800" i="1">
                        <a:latin typeface="Cambria Math"/>
                      </a:rPr>
                      <m:t>𝑂</m:t>
                    </m:r>
                    <m:d>
                      <m:dPr>
                        <m:ctrlPr>
                          <a:rPr lang="en-SG" sz="2800" i="1">
                            <a:latin typeface="Cambria Math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SG" sz="2800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SG" sz="2800" i="1">
                                <a:latin typeface="Cambria Math"/>
                              </a:rPr>
                              <m:t>𝑁</m:t>
                            </m:r>
                          </m:e>
                          <m:sup>
                            <m:r>
                              <a:rPr lang="en-SG" sz="2800" i="1">
                                <a:latin typeface="Cambria Math"/>
                              </a:rPr>
                              <m:t>3</m:t>
                            </m:r>
                          </m:sup>
                        </m:sSup>
                      </m:e>
                    </m:d>
                  </m:oMath>
                </a14:m>
                <a:endParaRPr lang="en-SG" sz="2800" dirty="0"/>
              </a:p>
              <a:p>
                <a:r>
                  <a:rPr lang="en-SG" sz="2800" dirty="0"/>
                  <a:t>The maximum </a:t>
                </a:r>
                <a:r>
                  <a:rPr lang="en-SG" sz="2800" dirty="0" smtClean="0"/>
                  <a:t>score </a:t>
                </a:r>
                <a:r>
                  <a:rPr lang="en-SG" sz="2800" dirty="0"/>
                  <a:t>of </a:t>
                </a:r>
                <a:r>
                  <a:rPr lang="en-SG" sz="2800" dirty="0" smtClean="0"/>
                  <a:t>path </a:t>
                </a:r>
                <a:r>
                  <a:rPr lang="en-SG" sz="2800" dirty="0"/>
                  <a:t>from </a:t>
                </a:r>
                <a14:m>
                  <m:oMath xmlns:m="http://schemas.openxmlformats.org/officeDocument/2006/math">
                    <m:r>
                      <a:rPr lang="en-SG" sz="2800" i="1">
                        <a:latin typeface="Cambria Math"/>
                      </a:rPr>
                      <m:t>𝑖</m:t>
                    </m:r>
                    <m:r>
                      <a:rPr lang="en-SG" sz="2800">
                        <a:latin typeface="Cambria Math"/>
                      </a:rPr>
                      <m:t> </m:t>
                    </m:r>
                    <m:r>
                      <m:rPr>
                        <m:sty m:val="p"/>
                      </m:rPr>
                      <a:rPr lang="en-SG" sz="2800">
                        <a:latin typeface="Cambria Math"/>
                      </a:rPr>
                      <m:t>to</m:t>
                    </m:r>
                    <m:r>
                      <a:rPr lang="en-SG" sz="2800">
                        <a:latin typeface="Cambria Math"/>
                      </a:rPr>
                      <m:t> </m:t>
                    </m:r>
                    <m:r>
                      <a:rPr lang="en-SG" sz="2800" i="1">
                        <a:latin typeface="Cambria Math"/>
                      </a:rPr>
                      <m:t>𝑗</m:t>
                    </m:r>
                  </m:oMath>
                </a14:m>
                <a:r>
                  <a:rPr lang="en-SG" sz="2800" dirty="0"/>
                  <a:t>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SG" sz="2800" i="1">
                            <a:latin typeface="Cambria Math"/>
                          </a:rPr>
                        </m:ctrlPr>
                      </m:sSubPr>
                      <m:e>
                        <m:r>
                          <a:rPr lang="en-SG" sz="2800" i="1"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en-SG" sz="2800" i="1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SG" sz="2800" i="1">
                        <a:latin typeface="Cambria Math"/>
                      </a:rPr>
                      <m:t>+</m:t>
                    </m:r>
                    <m:r>
                      <a:rPr lang="en-SG" sz="2800" i="1">
                        <a:latin typeface="Cambria Math"/>
                      </a:rPr>
                      <m:t>𝑑</m:t>
                    </m:r>
                    <m:d>
                      <m:dPr>
                        <m:ctrlPr>
                          <a:rPr lang="en-SG" sz="2800" i="1">
                            <a:latin typeface="Cambria Math"/>
                          </a:rPr>
                        </m:ctrlPr>
                      </m:dPr>
                      <m:e>
                        <m:r>
                          <a:rPr lang="en-SG" sz="2800" i="1">
                            <a:latin typeface="Cambria Math"/>
                          </a:rPr>
                          <m:t>𝑖</m:t>
                        </m:r>
                        <m:r>
                          <a:rPr lang="en-SG" sz="2800" i="1">
                            <a:latin typeface="Cambria Math"/>
                          </a:rPr>
                          <m:t>,</m:t>
                        </m:r>
                        <m:r>
                          <a:rPr lang="en-SG" sz="2800" i="1">
                            <a:latin typeface="Cambria Math"/>
                          </a:rPr>
                          <m:t>𝑗</m:t>
                        </m:r>
                      </m:e>
                    </m:d>
                  </m:oMath>
                </a14:m>
                <a:endParaRPr lang="en-SG" sz="2800" dirty="0" smtClean="0"/>
              </a:p>
              <a:p>
                <a:r>
                  <a:rPr lang="en-SG" sz="2800" dirty="0" smtClean="0"/>
                  <a:t>Thus, answer is the maximum </a:t>
                </a:r>
                <a:r>
                  <a:rPr lang="en-SG" sz="2800" dirty="0"/>
                  <a:t>value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SG" sz="2800" i="1">
                            <a:latin typeface="Cambria Math"/>
                          </a:rPr>
                        </m:ctrlPr>
                      </m:sSubPr>
                      <m:e>
                        <m:r>
                          <a:rPr lang="en-SG" sz="2800" i="1"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en-SG" sz="2800" i="1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SG" sz="2800" i="1">
                        <a:latin typeface="Cambria Math"/>
                      </a:rPr>
                      <m:t>+</m:t>
                    </m:r>
                    <m:r>
                      <a:rPr lang="en-SG" sz="2800" i="1">
                        <a:latin typeface="Cambria Math"/>
                      </a:rPr>
                      <m:t>𝑑</m:t>
                    </m:r>
                    <m:r>
                      <a:rPr lang="en-SG" sz="2800" i="1">
                        <a:latin typeface="Cambria Math"/>
                      </a:rPr>
                      <m:t>(</m:t>
                    </m:r>
                    <m:r>
                      <a:rPr lang="en-SG" sz="2800" i="1">
                        <a:latin typeface="Cambria Math"/>
                      </a:rPr>
                      <m:t>𝑖</m:t>
                    </m:r>
                    <m:r>
                      <a:rPr lang="en-SG" sz="2800" i="1">
                        <a:latin typeface="Cambria Math"/>
                      </a:rPr>
                      <m:t>,</m:t>
                    </m:r>
                    <m:r>
                      <a:rPr lang="en-SG" sz="2800" i="1">
                        <a:latin typeface="Cambria Math"/>
                      </a:rPr>
                      <m:t>𝑗</m:t>
                    </m:r>
                    <m:r>
                      <a:rPr lang="en-SG" sz="2800" i="1">
                        <a:latin typeface="Cambria Math"/>
                      </a:rPr>
                      <m:t>)</m:t>
                    </m:r>
                  </m:oMath>
                </a14:m>
                <a:r>
                  <a:rPr lang="en-SG" sz="2800" dirty="0"/>
                  <a:t> across all pairs of gates </a:t>
                </a:r>
                <a14:m>
                  <m:oMath xmlns:m="http://schemas.openxmlformats.org/officeDocument/2006/math">
                    <m:r>
                      <a:rPr lang="en-SG" sz="2800" i="1">
                        <a:latin typeface="Cambria Math"/>
                      </a:rPr>
                      <m:t>𝑖</m:t>
                    </m:r>
                  </m:oMath>
                </a14:m>
                <a:r>
                  <a:rPr lang="en-SG" sz="2800" dirty="0"/>
                  <a:t> and </a:t>
                </a:r>
                <a14:m>
                  <m:oMath xmlns:m="http://schemas.openxmlformats.org/officeDocument/2006/math">
                    <m:r>
                      <a:rPr lang="en-SG" sz="2800" i="1">
                        <a:latin typeface="Cambria Math"/>
                      </a:rPr>
                      <m:t>𝑗</m:t>
                    </m:r>
                  </m:oMath>
                </a14:m>
                <a:endParaRPr lang="en-SG" sz="2800" dirty="0"/>
              </a:p>
              <a:p>
                <a:endParaRPr lang="en-SG" sz="28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4"/>
                <a:ext cx="8229600" cy="4952996"/>
              </a:xfrm>
              <a:blipFill rotWithShape="1">
                <a:blip r:embed="rId2"/>
                <a:stretch>
                  <a:fillRect l="-1259" t="-1108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05909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smtClean="0"/>
              <a:t>Subtask 4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524004"/>
                <a:ext cx="8229600" cy="4952996"/>
              </a:xfrm>
            </p:spPr>
            <p:txBody>
              <a:bodyPr>
                <a:noAutofit/>
              </a:bodyPr>
              <a:lstStyle/>
              <a:p>
                <a14:m>
                  <m:oMath xmlns:m="http://schemas.openxmlformats.org/officeDocument/2006/math">
                    <m:r>
                      <a:rPr lang="en-SG" sz="2800" i="1" smtClean="0">
                        <a:latin typeface="Cambria Math"/>
                      </a:rPr>
                      <m:t>1≤</m:t>
                    </m:r>
                    <m:r>
                      <a:rPr lang="en-SG" sz="2800" i="1" smtClean="0">
                        <a:latin typeface="Cambria Math"/>
                      </a:rPr>
                      <m:t>𝑁</m:t>
                    </m:r>
                    <m:r>
                      <a:rPr lang="en-SG" sz="2800" i="1" smtClean="0">
                        <a:latin typeface="Cambria Math"/>
                      </a:rPr>
                      <m:t>≤2000, </m:t>
                    </m:r>
                    <m:sSub>
                      <m:sSubPr>
                        <m:ctrlPr>
                          <a:rPr lang="en-SG" sz="2800" i="1">
                            <a:latin typeface="Cambria Math"/>
                          </a:rPr>
                        </m:ctrlPr>
                      </m:sSubPr>
                      <m:e>
                        <m:r>
                          <a:rPr lang="en-SG" sz="2800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SG" sz="2800" i="1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SG" sz="2800" i="1">
                        <a:latin typeface="Cambria Math"/>
                        <a:ea typeface="Cambria Math"/>
                      </a:rPr>
                      <m:t>≠</m:t>
                    </m:r>
                    <m:sSub>
                      <m:sSubPr>
                        <m:ctrlPr>
                          <a:rPr lang="en-SG" sz="2800" i="1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SG" sz="2800" i="1">
                            <a:latin typeface="Cambria Math"/>
                            <a:ea typeface="Cambria Math"/>
                          </a:rPr>
                          <m:t>𝑌</m:t>
                        </m:r>
                      </m:e>
                      <m:sub>
                        <m:r>
                          <a:rPr lang="en-SG" sz="2800" i="1">
                            <a:latin typeface="Cambria Math"/>
                            <a:ea typeface="Cambria Math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SG" sz="2800" dirty="0"/>
                  <a:t> for all </a:t>
                </a:r>
                <a14:m>
                  <m:oMath xmlns:m="http://schemas.openxmlformats.org/officeDocument/2006/math">
                    <m:r>
                      <a:rPr lang="en-SG" sz="2800" i="1">
                        <a:latin typeface="Cambria Math"/>
                      </a:rPr>
                      <m:t>𝑖</m:t>
                    </m:r>
                    <m:r>
                      <a:rPr lang="en-SG" sz="2800" i="1">
                        <a:latin typeface="Cambria Math"/>
                        <a:ea typeface="Cambria Math"/>
                      </a:rPr>
                      <m:t>≠</m:t>
                    </m:r>
                    <m:r>
                      <a:rPr lang="en-SG" sz="2800" i="1">
                        <a:latin typeface="Cambria Math"/>
                      </a:rPr>
                      <m:t>𝑗</m:t>
                    </m:r>
                  </m:oMath>
                </a14:m>
                <a:endParaRPr lang="en-SG" sz="2800" dirty="0"/>
              </a:p>
              <a:p>
                <a:r>
                  <a:rPr lang="en-SG" sz="2800" dirty="0" smtClean="0"/>
                  <a:t>Add a source vertex of score 0 that connects to all the gates and run </a:t>
                </a:r>
                <a:r>
                  <a:rPr lang="en-SG" sz="2800" dirty="0" err="1" smtClean="0"/>
                  <a:t>Dijkstra’s</a:t>
                </a:r>
                <a:r>
                  <a:rPr lang="en-SG" sz="2800" dirty="0" smtClean="0"/>
                  <a:t> Algorithm </a:t>
                </a:r>
              </a:p>
              <a:p>
                <a:r>
                  <a:rPr lang="en-SG" sz="2800" dirty="0" smtClean="0"/>
                  <a:t>The answer is the length of the longest path</a:t>
                </a:r>
              </a:p>
              <a:p>
                <a:r>
                  <a:rPr lang="en-SG" sz="2800" dirty="0" smtClean="0"/>
                  <a:t>Alternatively</a:t>
                </a:r>
                <a:r>
                  <a:rPr lang="en-SG" sz="2800" dirty="0"/>
                  <a:t>, let </a:t>
                </a:r>
                <a14:m>
                  <m:oMath xmlns:m="http://schemas.openxmlformats.org/officeDocument/2006/math">
                    <m:r>
                      <a:rPr lang="en-SG" sz="2800" i="1">
                        <a:latin typeface="Cambria Math"/>
                      </a:rPr>
                      <m:t>𝑑𝑝</m:t>
                    </m:r>
                    <m:r>
                      <a:rPr lang="en-SG" sz="2800" i="1">
                        <a:latin typeface="Cambria Math"/>
                      </a:rPr>
                      <m:t>(</m:t>
                    </m:r>
                    <m:r>
                      <a:rPr lang="en-SG" sz="2800" i="1">
                        <a:latin typeface="Cambria Math"/>
                      </a:rPr>
                      <m:t>𝑖</m:t>
                    </m:r>
                    <m:r>
                      <a:rPr lang="en-SG" sz="2800" i="1">
                        <a:latin typeface="Cambria Math"/>
                      </a:rPr>
                      <m:t>)</m:t>
                    </m:r>
                  </m:oMath>
                </a14:m>
                <a:r>
                  <a:rPr lang="en-SG" sz="2800" dirty="0"/>
                  <a:t> be the maximum score of a path starting at gate </a:t>
                </a:r>
                <a14:m>
                  <m:oMath xmlns:m="http://schemas.openxmlformats.org/officeDocument/2006/math">
                    <m:r>
                      <a:rPr lang="en-SG" sz="2800" i="1">
                        <a:latin typeface="Cambria Math"/>
                      </a:rPr>
                      <m:t>𝑖</m:t>
                    </m:r>
                  </m:oMath>
                </a14:m>
                <a:endParaRPr lang="en-SG" sz="2800" dirty="0" smtClean="0"/>
              </a:p>
              <a:p>
                <a14:m>
                  <m:oMath xmlns:m="http://schemas.openxmlformats.org/officeDocument/2006/math">
                    <m:r>
                      <a:rPr lang="en-SG" sz="2800" i="1">
                        <a:latin typeface="Cambria Math"/>
                      </a:rPr>
                      <m:t>𝑑𝑝</m:t>
                    </m:r>
                    <m:d>
                      <m:dPr>
                        <m:ctrlPr>
                          <a:rPr lang="en-SG" sz="2800" i="1">
                            <a:latin typeface="Cambria Math"/>
                          </a:rPr>
                        </m:ctrlPr>
                      </m:dPr>
                      <m:e>
                        <m:r>
                          <a:rPr lang="en-SG" sz="2800" i="1">
                            <a:latin typeface="Cambria Math"/>
                          </a:rPr>
                          <m:t>𝑖</m:t>
                        </m:r>
                      </m:e>
                    </m:d>
                    <m:r>
                      <a:rPr lang="en-SG" sz="28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SG" sz="2800" i="1">
                            <a:latin typeface="Cambria Math"/>
                          </a:rPr>
                        </m:ctrlPr>
                      </m:sSubPr>
                      <m:e>
                        <m:r>
                          <a:rPr lang="en-SG" sz="2800" i="1"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en-SG" sz="2800" i="1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SG" sz="2800" i="1">
                        <a:latin typeface="Cambria Math"/>
                      </a:rPr>
                      <m:t>+</m:t>
                    </m:r>
                    <m:r>
                      <m:rPr>
                        <m:sty m:val="p"/>
                      </m:rPr>
                      <a:rPr lang="en-SG" sz="2800">
                        <a:latin typeface="Cambria Math"/>
                      </a:rPr>
                      <m:t>max</m:t>
                    </m:r>
                    <m:r>
                      <a:rPr lang="en-SG" sz="2800" i="1">
                        <a:latin typeface="Cambria Math"/>
                      </a:rPr>
                      <m:t>⁡(</m:t>
                    </m:r>
                    <m:r>
                      <a:rPr lang="en-SG" sz="2800" i="1">
                        <a:latin typeface="Cambria Math"/>
                      </a:rPr>
                      <m:t>𝑑𝑝</m:t>
                    </m:r>
                    <m:d>
                      <m:dPr>
                        <m:ctrlPr>
                          <a:rPr lang="en-SG" sz="2800" i="1">
                            <a:latin typeface="Cambria Math"/>
                          </a:rPr>
                        </m:ctrlPr>
                      </m:dPr>
                      <m:e>
                        <m:r>
                          <a:rPr lang="en-SG" sz="2800" i="1">
                            <a:latin typeface="Cambria Math"/>
                          </a:rPr>
                          <m:t>𝑗</m:t>
                        </m:r>
                      </m:e>
                    </m:d>
                    <m:r>
                      <a:rPr lang="en-SG" sz="2800" i="1">
                        <a:latin typeface="Cambria Math"/>
                      </a:rPr>
                      <m:t>)</m:t>
                    </m:r>
                  </m:oMath>
                </a14:m>
                <a:r>
                  <a:rPr lang="en-SG" sz="2800" dirty="0"/>
                  <a:t> for all </a:t>
                </a:r>
                <a14:m>
                  <m:oMath xmlns:m="http://schemas.openxmlformats.org/officeDocument/2006/math">
                    <m:r>
                      <a:rPr lang="en-SG" sz="2800" i="1">
                        <a:latin typeface="Cambria Math"/>
                      </a:rPr>
                      <m:t>𝑗</m:t>
                    </m:r>
                  </m:oMath>
                </a14:m>
                <a:r>
                  <a:rPr lang="en-SG" sz="2800" dirty="0"/>
                  <a:t> such that you can go from gate </a:t>
                </a:r>
                <a14:m>
                  <m:oMath xmlns:m="http://schemas.openxmlformats.org/officeDocument/2006/math">
                    <m:r>
                      <a:rPr lang="en-SG" sz="2800" i="1">
                        <a:latin typeface="Cambria Math"/>
                      </a:rPr>
                      <m:t>𝑖</m:t>
                    </m:r>
                  </m:oMath>
                </a14:m>
                <a:r>
                  <a:rPr lang="en-SG" sz="2800" dirty="0"/>
                  <a:t> to gate </a:t>
                </a:r>
                <a14:m>
                  <m:oMath xmlns:m="http://schemas.openxmlformats.org/officeDocument/2006/math">
                    <m:r>
                      <a:rPr lang="en-SG" sz="2800" i="1">
                        <a:latin typeface="Cambria Math"/>
                      </a:rPr>
                      <m:t>𝑗</m:t>
                    </m:r>
                  </m:oMath>
                </a14:m>
                <a:endParaRPr lang="en-SG" sz="2800" dirty="0" smtClean="0"/>
              </a:p>
              <a:p>
                <a:r>
                  <a:rPr lang="en-SG" sz="2800" dirty="0" smtClean="0"/>
                  <a:t>Process the gates in increasing height to find </a:t>
                </a:r>
                <a14:m>
                  <m:oMath xmlns:m="http://schemas.openxmlformats.org/officeDocument/2006/math">
                    <m:r>
                      <a:rPr lang="en-SG" sz="2800" b="0" i="1" smtClean="0">
                        <a:latin typeface="Cambria Math"/>
                      </a:rPr>
                      <m:t>𝑑𝑝</m:t>
                    </m:r>
                    <m:r>
                      <a:rPr lang="en-SG" sz="2800" b="0" i="1" smtClean="0">
                        <a:latin typeface="Cambria Math"/>
                      </a:rPr>
                      <m:t>(</m:t>
                    </m:r>
                    <m:r>
                      <a:rPr lang="en-SG" sz="2800" b="0" i="1" smtClean="0">
                        <a:latin typeface="Cambria Math"/>
                      </a:rPr>
                      <m:t>𝑖</m:t>
                    </m:r>
                    <m:r>
                      <a:rPr lang="en-SG" sz="2800" b="0" i="1" smtClean="0">
                        <a:latin typeface="Cambria Math"/>
                      </a:rPr>
                      <m:t>)</m:t>
                    </m:r>
                  </m:oMath>
                </a14:m>
                <a:endParaRPr lang="en-SG" sz="2800" dirty="0" smtClean="0"/>
              </a:p>
              <a:p>
                <a:r>
                  <a:rPr lang="en-SG" sz="2800" dirty="0" smtClean="0"/>
                  <a:t>The answer is the maximum</a:t>
                </a:r>
                <a14:m>
                  <m:oMath xmlns:m="http://schemas.openxmlformats.org/officeDocument/2006/math">
                    <m:r>
                      <a:rPr lang="en-SG" sz="2800" b="0" i="0" smtClean="0">
                        <a:latin typeface="Cambria Math"/>
                      </a:rPr>
                      <m:t> </m:t>
                    </m:r>
                    <m:r>
                      <a:rPr lang="en-SG" sz="2800" b="0" i="1" smtClean="0">
                        <a:latin typeface="Cambria Math"/>
                      </a:rPr>
                      <m:t>𝑑𝑝</m:t>
                    </m:r>
                    <m:r>
                      <a:rPr lang="en-SG" sz="2800" b="0" i="1" smtClean="0">
                        <a:latin typeface="Cambria Math"/>
                      </a:rPr>
                      <m:t>(</m:t>
                    </m:r>
                    <m:r>
                      <a:rPr lang="en-SG" sz="2800" b="0" i="1" smtClean="0">
                        <a:latin typeface="Cambria Math"/>
                      </a:rPr>
                      <m:t>𝑖</m:t>
                    </m:r>
                    <m:r>
                      <a:rPr lang="en-SG" sz="2800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en-SG" sz="2800" dirty="0" smtClean="0"/>
                  <a:t> for all gates </a:t>
                </a:r>
                <a14:m>
                  <m:oMath xmlns:m="http://schemas.openxmlformats.org/officeDocument/2006/math">
                    <m:r>
                      <a:rPr lang="en-SG" sz="2800" b="0" i="1" smtClean="0">
                        <a:latin typeface="Cambria Math"/>
                      </a:rPr>
                      <m:t>𝑖</m:t>
                    </m:r>
                  </m:oMath>
                </a14:m>
                <a:endParaRPr lang="en-SG" sz="2800" dirty="0"/>
              </a:p>
              <a:p>
                <a:endParaRPr lang="en-SG" sz="2800" dirty="0" smtClean="0"/>
              </a:p>
              <a:p>
                <a:endParaRPr lang="en-SG" sz="28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524004"/>
                <a:ext cx="8229600" cy="4952996"/>
              </a:xfrm>
              <a:blipFill rotWithShape="1">
                <a:blip r:embed="rId2"/>
                <a:stretch>
                  <a:fillRect l="-1259" t="-1107" r="-74" b="-2460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94784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smtClean="0"/>
              <a:t>Subtask 5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14:m>
                  <m:oMath xmlns:m="http://schemas.openxmlformats.org/officeDocument/2006/math">
                    <m:r>
                      <a:rPr lang="en-SG" sz="2800" i="1" smtClean="0">
                        <a:latin typeface="Cambria Math"/>
                      </a:rPr>
                      <m:t>1≤</m:t>
                    </m:r>
                    <m:r>
                      <a:rPr lang="en-SG" sz="2800" i="1" smtClean="0">
                        <a:latin typeface="Cambria Math"/>
                      </a:rPr>
                      <m:t>𝑁</m:t>
                    </m:r>
                    <m:r>
                      <a:rPr lang="en-SG" sz="2800" i="1" smtClean="0">
                        <a:latin typeface="Cambria Math"/>
                      </a:rPr>
                      <m:t>≤50000, </m:t>
                    </m:r>
                    <m:sSub>
                      <m:sSubPr>
                        <m:ctrlPr>
                          <a:rPr lang="en-SG" sz="28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SG" sz="2800" b="0" i="1" smtClean="0">
                            <a:latin typeface="Cambria Math"/>
                          </a:rPr>
                          <m:t>𝐸</m:t>
                        </m:r>
                      </m:e>
                      <m:sub>
                        <m:r>
                          <a:rPr lang="en-SG" sz="2800" b="0" i="1" smtClean="0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SG" sz="2800" b="0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SG" sz="28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SG" sz="2800" b="0" i="1" smtClean="0">
                            <a:latin typeface="Cambria Math"/>
                          </a:rPr>
                          <m:t>𝐸</m:t>
                        </m:r>
                      </m:e>
                      <m:sub>
                        <m:r>
                          <a:rPr lang="en-SG" sz="2800" b="0" i="1" smtClean="0">
                            <a:latin typeface="Cambria Math"/>
                          </a:rPr>
                          <m:t>𝑗</m:t>
                        </m:r>
                      </m:sub>
                    </m:sSub>
                    <m:r>
                      <a:rPr lang="en-SG" sz="2800" b="0" i="1" smtClean="0">
                        <a:latin typeface="Cambria Math"/>
                      </a:rPr>
                      <m:t>, </m:t>
                    </m:r>
                    <m:sSub>
                      <m:sSubPr>
                        <m:ctrlPr>
                          <a:rPr lang="en-SG" sz="2800" i="1">
                            <a:latin typeface="Cambria Math"/>
                          </a:rPr>
                        </m:ctrlPr>
                      </m:sSubPr>
                      <m:e>
                        <m:r>
                          <a:rPr lang="en-SG" sz="2800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SG" sz="2800" i="1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SG" sz="2800" i="1">
                        <a:latin typeface="Cambria Math"/>
                        <a:ea typeface="Cambria Math"/>
                      </a:rPr>
                      <m:t>≠</m:t>
                    </m:r>
                    <m:sSub>
                      <m:sSubPr>
                        <m:ctrlPr>
                          <a:rPr lang="en-SG" sz="2800" i="1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SG" sz="2800" i="1">
                            <a:latin typeface="Cambria Math"/>
                            <a:ea typeface="Cambria Math"/>
                          </a:rPr>
                          <m:t>𝑌</m:t>
                        </m:r>
                      </m:e>
                      <m:sub>
                        <m:r>
                          <a:rPr lang="en-SG" sz="2800" i="1">
                            <a:latin typeface="Cambria Math"/>
                            <a:ea typeface="Cambria Math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SG" sz="2800" dirty="0"/>
                  <a:t> for all </a:t>
                </a:r>
                <a14:m>
                  <m:oMath xmlns:m="http://schemas.openxmlformats.org/officeDocument/2006/math">
                    <m:r>
                      <a:rPr lang="en-SG" sz="2800" i="1">
                        <a:latin typeface="Cambria Math"/>
                      </a:rPr>
                      <m:t>𝑖</m:t>
                    </m:r>
                    <m:r>
                      <a:rPr lang="en-SG" sz="2800" i="1">
                        <a:latin typeface="Cambria Math"/>
                        <a:ea typeface="Cambria Math"/>
                      </a:rPr>
                      <m:t>≠</m:t>
                    </m:r>
                    <m:r>
                      <a:rPr lang="en-SG" sz="2800" i="1">
                        <a:latin typeface="Cambria Math"/>
                      </a:rPr>
                      <m:t>𝑗</m:t>
                    </m:r>
                  </m:oMath>
                </a14:m>
                <a:endParaRPr lang="en-SG" sz="2800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SG" sz="2800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SG" sz="2800" b="0" i="1" smtClean="0">
                            <a:latin typeface="Cambria Math"/>
                          </a:rPr>
                          <m:t>𝑁</m:t>
                        </m:r>
                      </m:e>
                      <m:sup>
                        <m:r>
                          <a:rPr lang="en-SG" sz="2800" b="0" i="1" smtClean="0"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SG" sz="2800" b="0" i="1" smtClean="0">
                        <a:latin typeface="Cambria Math"/>
                      </a:rPr>
                      <m:t>≤2.5</m:t>
                    </m:r>
                    <m:r>
                      <a:rPr lang="en-SG" sz="2800" b="0" i="1" smtClean="0">
                        <a:latin typeface="Cambria Math"/>
                        <a:ea typeface="Cambria Math"/>
                      </a:rPr>
                      <m:t>×</m:t>
                    </m:r>
                    <m:sSup>
                      <m:sSupPr>
                        <m:ctrlPr>
                          <a:rPr lang="en-SG" sz="2800" b="0" i="1" smtClean="0">
                            <a:latin typeface="Cambria Math"/>
                            <a:ea typeface="Cambria Math"/>
                          </a:rPr>
                        </m:ctrlPr>
                      </m:sSupPr>
                      <m:e>
                        <m:r>
                          <a:rPr lang="en-SG" sz="2800" b="0" i="1" smtClean="0">
                            <a:latin typeface="Cambria Math"/>
                            <a:ea typeface="Cambria Math"/>
                          </a:rPr>
                          <m:t>10</m:t>
                        </m:r>
                      </m:e>
                      <m:sup>
                        <m:r>
                          <a:rPr lang="en-SG" sz="2800" b="0" i="1" smtClean="0">
                            <a:latin typeface="Cambria Math"/>
                            <a:ea typeface="Cambria Math"/>
                          </a:rPr>
                          <m:t>9</m:t>
                        </m:r>
                      </m:sup>
                    </m:sSup>
                  </m:oMath>
                </a14:m>
                <a:r>
                  <a:rPr lang="en-SG" sz="2800" dirty="0" smtClean="0"/>
                  <a:t> is too large for the previous solution</a:t>
                </a:r>
              </a:p>
              <a:p>
                <a:r>
                  <a:rPr lang="en-SG" sz="2800" dirty="0" smtClean="0"/>
                  <a:t>You </a:t>
                </a:r>
                <a:r>
                  <a:rPr lang="en-SG" sz="2800" dirty="0"/>
                  <a:t>can go from gate </a:t>
                </a:r>
                <a14:m>
                  <m:oMath xmlns:m="http://schemas.openxmlformats.org/officeDocument/2006/math">
                    <m:r>
                      <a:rPr lang="en-SG" sz="2800" i="1">
                        <a:latin typeface="Cambria Math"/>
                      </a:rPr>
                      <m:t>𝑖</m:t>
                    </m:r>
                  </m:oMath>
                </a14:m>
                <a:r>
                  <a:rPr lang="en-SG" sz="2800" dirty="0"/>
                  <a:t> to gate </a:t>
                </a:r>
                <a14:m>
                  <m:oMath xmlns:m="http://schemas.openxmlformats.org/officeDocument/2006/math">
                    <m:r>
                      <a:rPr lang="en-SG" sz="2800" i="1">
                        <a:latin typeface="Cambria Math"/>
                      </a:rPr>
                      <m:t>𝑗</m:t>
                    </m:r>
                  </m:oMath>
                </a14:m>
                <a:r>
                  <a:rPr lang="en-SG" sz="2800" dirty="0"/>
                  <a:t>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SG" sz="2800" i="1">
                            <a:latin typeface="Cambria Math"/>
                          </a:rPr>
                        </m:ctrlPr>
                      </m:sSubPr>
                      <m:e>
                        <m:r>
                          <a:rPr lang="en-SG" sz="2800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SG" sz="2800" i="1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SG" sz="2800" i="1">
                        <a:latin typeface="Cambria Math"/>
                      </a:rPr>
                      <m:t>≥</m:t>
                    </m:r>
                    <m:sSub>
                      <m:sSubPr>
                        <m:ctrlPr>
                          <a:rPr lang="en-SG" sz="2800" i="1">
                            <a:latin typeface="Cambria Math"/>
                          </a:rPr>
                        </m:ctrlPr>
                      </m:sSubPr>
                      <m:e>
                        <m:r>
                          <a:rPr lang="en-SG" sz="2800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SG" sz="2800" i="1">
                            <a:latin typeface="Cambria Math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SG" sz="2800" dirty="0"/>
                  <a:t> and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SG" sz="2800" i="1">
                            <a:latin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SG" sz="2800">
                            <a:latin typeface="Cambria Math"/>
                          </a:rPr>
                          <m:t>max</m:t>
                        </m:r>
                      </m:fName>
                      <m:e>
                        <m:d>
                          <m:dPr>
                            <m:ctrlPr>
                              <a:rPr lang="en-SG" sz="2800" i="1">
                                <a:latin typeface="Cambria Math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SG" sz="2800" i="1">
                                    <a:latin typeface="Cambria Math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SG" sz="28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SG" sz="2800" i="1">
                                        <a:latin typeface="Cambria Math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SG" sz="2800" i="1">
                                        <a:latin typeface="Cambria Math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SG" sz="2800" i="1">
                                    <a:latin typeface="Cambria Math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SG" sz="28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SG" sz="2800" i="1">
                                        <a:latin typeface="Cambria Math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SG" sz="2800" i="1">
                                        <a:latin typeface="Cambria Math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SG" sz="2800" i="1">
                                <a:latin typeface="Cambria Math"/>
                              </a:rPr>
                              <m:t>,</m:t>
                            </m:r>
                          </m:e>
                          <m:e>
                            <m:sSub>
                              <m:sSubPr>
                                <m:ctrlPr>
                                  <a:rPr lang="en-SG" sz="28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SG" sz="2800" i="1">
                                    <a:latin typeface="Cambria Math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SG" sz="2800" i="1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SG" sz="2800" i="1">
                                <a:latin typeface="Cambria Math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SG" sz="28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SG" sz="2800" i="1">
                                    <a:latin typeface="Cambria Math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SG" sz="2800" i="1">
                                    <a:latin typeface="Cambria Math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SG" sz="2800" i="1">
                                <a:latin typeface="Cambria Math"/>
                              </a:rPr>
                              <m:t>|</m:t>
                            </m:r>
                          </m:e>
                        </m:d>
                        <m:r>
                          <a:rPr lang="en-SG" sz="2800" i="1">
                            <a:latin typeface="Cambria Math"/>
                          </a:rPr>
                          <m:t>≤</m:t>
                        </m:r>
                        <m:sSub>
                          <m:sSubPr>
                            <m:ctrlPr>
                              <a:rPr lang="en-SG" sz="28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SG" sz="2800" i="1">
                                <a:latin typeface="Cambria Math"/>
                              </a:rPr>
                              <m:t>𝐸</m:t>
                            </m:r>
                          </m:e>
                          <m:sub>
                            <m:r>
                              <a:rPr lang="en-SG" sz="28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func>
                  </m:oMath>
                </a14:m>
                <a:r>
                  <a:rPr lang="en-SG" sz="2800" dirty="0" smtClean="0"/>
                  <a:t> </a:t>
                </a:r>
              </a:p>
              <a:p>
                <a:pPr marL="0" indent="0">
                  <a:buNone/>
                </a:pPr>
                <a:r>
                  <a:rPr lang="en-SG" sz="2800" dirty="0" smtClean="0">
                    <a:sym typeface="Wingdings" pitchFamily="2" charset="2"/>
                  </a:rPr>
                  <a:t>    </a:t>
                </a:r>
                <a:r>
                  <a:rPr lang="en-SG" sz="2800" dirty="0" smtClean="0"/>
                  <a:t> </a:t>
                </a:r>
                <a:r>
                  <a:rPr lang="en-SG" sz="28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SG" sz="2800" i="1">
                            <a:latin typeface="Cambria Math"/>
                          </a:rPr>
                        </m:ctrlPr>
                      </m:sSubPr>
                      <m:e>
                        <m:r>
                          <a:rPr lang="en-SG" sz="2800" i="1"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SG" sz="2800" i="1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SG" sz="2800" i="1">
                        <a:latin typeface="Cambria Math"/>
                      </a:rPr>
                      <m:t>−</m:t>
                    </m:r>
                    <m:sSub>
                      <m:sSubPr>
                        <m:ctrlPr>
                          <a:rPr lang="en-SG" sz="2800" i="1">
                            <a:latin typeface="Cambria Math"/>
                          </a:rPr>
                        </m:ctrlPr>
                      </m:sSubPr>
                      <m:e>
                        <m:r>
                          <a:rPr lang="en-SG" sz="2800" i="1">
                            <a:latin typeface="Cambria Math"/>
                          </a:rPr>
                          <m:t>𝐸</m:t>
                        </m:r>
                      </m:e>
                      <m:sub>
                        <m:r>
                          <a:rPr lang="en-SG" sz="2800" i="1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SG" sz="2800" i="1">
                        <a:latin typeface="Cambria Math"/>
                      </a:rPr>
                      <m:t>≤</m:t>
                    </m:r>
                    <m:sSub>
                      <m:sSubPr>
                        <m:ctrlPr>
                          <a:rPr lang="en-SG" sz="2800" i="1">
                            <a:latin typeface="Cambria Math"/>
                          </a:rPr>
                        </m:ctrlPr>
                      </m:sSubPr>
                      <m:e>
                        <m:r>
                          <a:rPr lang="en-SG" sz="2800" i="1"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SG" sz="2800" i="1">
                            <a:latin typeface="Cambria Math"/>
                          </a:rPr>
                          <m:t>𝑗</m:t>
                        </m:r>
                      </m:sub>
                    </m:sSub>
                    <m:r>
                      <a:rPr lang="en-SG" sz="2800" i="1">
                        <a:latin typeface="Cambria Math"/>
                      </a:rPr>
                      <m:t>≤</m:t>
                    </m:r>
                    <m:sSub>
                      <m:sSubPr>
                        <m:ctrlPr>
                          <a:rPr lang="en-SG" sz="2800" i="1">
                            <a:latin typeface="Cambria Math"/>
                          </a:rPr>
                        </m:ctrlPr>
                      </m:sSubPr>
                      <m:e>
                        <m:r>
                          <a:rPr lang="en-SG" sz="2800" i="1"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SG" sz="2800" i="1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SG" sz="2800" i="1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SG" sz="2800" i="1">
                            <a:latin typeface="Cambria Math"/>
                          </a:rPr>
                        </m:ctrlPr>
                      </m:sSubPr>
                      <m:e>
                        <m:r>
                          <a:rPr lang="en-SG" sz="2800" i="1">
                            <a:latin typeface="Cambria Math"/>
                          </a:rPr>
                          <m:t>𝐸</m:t>
                        </m:r>
                      </m:e>
                      <m:sub>
                        <m:r>
                          <a:rPr lang="en-SG" sz="2800" i="1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SG" sz="28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SG" sz="2800" i="1">
                            <a:latin typeface="Cambria Math"/>
                          </a:rPr>
                        </m:ctrlPr>
                      </m:sSubPr>
                      <m:e>
                        <m:r>
                          <a:rPr lang="en-SG" sz="2800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SG" sz="2800" i="1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SG" sz="2800" i="1">
                        <a:latin typeface="Cambria Math"/>
                      </a:rPr>
                      <m:t>−</m:t>
                    </m:r>
                    <m:sSub>
                      <m:sSubPr>
                        <m:ctrlPr>
                          <a:rPr lang="en-SG" sz="2800" i="1">
                            <a:latin typeface="Cambria Math"/>
                          </a:rPr>
                        </m:ctrlPr>
                      </m:sSubPr>
                      <m:e>
                        <m:r>
                          <a:rPr lang="en-SG" sz="2800" i="1">
                            <a:latin typeface="Cambria Math"/>
                          </a:rPr>
                          <m:t>𝐸</m:t>
                        </m:r>
                      </m:e>
                      <m:sub>
                        <m:r>
                          <a:rPr lang="en-SG" sz="2800" i="1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SG" sz="2800" i="1">
                        <a:latin typeface="Cambria Math"/>
                      </a:rPr>
                      <m:t>≤</m:t>
                    </m:r>
                    <m:sSub>
                      <m:sSubPr>
                        <m:ctrlPr>
                          <a:rPr lang="en-SG" sz="2800" i="1">
                            <a:latin typeface="Cambria Math"/>
                          </a:rPr>
                        </m:ctrlPr>
                      </m:sSubPr>
                      <m:e>
                        <m:r>
                          <a:rPr lang="en-SG" sz="2800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SG" sz="2800" i="1">
                            <a:latin typeface="Cambria Math"/>
                          </a:rPr>
                          <m:t>𝑗</m:t>
                        </m:r>
                      </m:sub>
                    </m:sSub>
                    <m:r>
                      <a:rPr lang="en-SG" sz="2800" i="1">
                        <a:latin typeface="Cambria Math"/>
                      </a:rPr>
                      <m:t>≤</m:t>
                    </m:r>
                    <m:sSub>
                      <m:sSubPr>
                        <m:ctrlPr>
                          <a:rPr lang="en-SG" sz="2800" i="1">
                            <a:latin typeface="Cambria Math"/>
                          </a:rPr>
                        </m:ctrlPr>
                      </m:sSubPr>
                      <m:e>
                        <m:r>
                          <a:rPr lang="en-SG" sz="2800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SG" sz="2800" i="1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SG" sz="2800" b="0" i="1" smtClean="0">
                        <a:latin typeface="Cambria Math"/>
                      </a:rPr>
                      <m:t>)</m:t>
                    </m:r>
                  </m:oMath>
                </a14:m>
                <a:endParaRPr lang="en-SG" sz="2800" dirty="0"/>
              </a:p>
              <a:p>
                <a:r>
                  <a:rPr lang="en-SG" sz="2800" dirty="0"/>
                  <a:t>For this subtask, all the gates have the same easiness rating. Let this value be </a:t>
                </a:r>
                <a14:m>
                  <m:oMath xmlns:m="http://schemas.openxmlformats.org/officeDocument/2006/math">
                    <m:r>
                      <a:rPr lang="en-SG" sz="2800" i="1">
                        <a:latin typeface="Cambria Math"/>
                      </a:rPr>
                      <m:t>𝐸</m:t>
                    </m:r>
                  </m:oMath>
                </a14:m>
                <a:endParaRPr lang="en-SG" sz="2800" dirty="0" smtClean="0"/>
              </a:p>
              <a:p>
                <a:r>
                  <a:rPr lang="en-SG" sz="2800" dirty="0" smtClean="0"/>
                  <a:t>When processing the gates in increasing height, if a gate </a:t>
                </a:r>
                <a14:m>
                  <m:oMath xmlns:m="http://schemas.openxmlformats.org/officeDocument/2006/math">
                    <m:r>
                      <a:rPr lang="en-SG" sz="2800" b="0" i="1" smtClean="0">
                        <a:latin typeface="Cambria Math"/>
                      </a:rPr>
                      <m:t>𝑗</m:t>
                    </m:r>
                  </m:oMath>
                </a14:m>
                <a:r>
                  <a:rPr lang="en-SG" sz="2800" dirty="0" smtClean="0"/>
                  <a:t> has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SG" sz="28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SG" sz="2800" b="0" i="1" smtClean="0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SG" sz="2800" b="0" i="1" smtClean="0">
                            <a:latin typeface="Cambria Math"/>
                          </a:rPr>
                          <m:t>𝑗</m:t>
                        </m:r>
                      </m:sub>
                    </m:sSub>
                    <m:r>
                      <a:rPr lang="en-SG" sz="2800" b="0" i="1" smtClean="0">
                        <a:latin typeface="Cambria Math"/>
                      </a:rPr>
                      <m:t>&lt;</m:t>
                    </m:r>
                    <m:sSub>
                      <m:sSubPr>
                        <m:ctrlPr>
                          <a:rPr lang="en-SG" sz="28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SG" sz="2800" b="0" i="1" smtClean="0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SG" sz="2800" b="0" i="1" smtClean="0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SG" sz="2800" b="0" i="1" smtClean="0">
                        <a:latin typeface="Cambria Math"/>
                      </a:rPr>
                      <m:t>−</m:t>
                    </m:r>
                    <m:r>
                      <a:rPr lang="en-SG" sz="2800" b="0" i="1" smtClean="0">
                        <a:latin typeface="Cambria Math"/>
                      </a:rPr>
                      <m:t>𝐸</m:t>
                    </m:r>
                  </m:oMath>
                </a14:m>
                <a:r>
                  <a:rPr lang="en-SG" sz="2800" dirty="0" smtClean="0"/>
                  <a:t> then it does not need to be considered for any gate above gate </a:t>
                </a:r>
                <a14:m>
                  <m:oMath xmlns:m="http://schemas.openxmlformats.org/officeDocument/2006/math">
                    <m:r>
                      <a:rPr lang="en-SG" sz="2800" b="0" i="1" smtClean="0">
                        <a:latin typeface="Cambria Math"/>
                      </a:rPr>
                      <m:t>𝑖</m:t>
                    </m:r>
                  </m:oMath>
                </a14:m>
                <a:endParaRPr lang="en-SG" sz="2800" dirty="0"/>
              </a:p>
              <a:p>
                <a:endParaRPr lang="en-SG" sz="28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259" t="-1213" r="-1556" b="-14286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55645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smtClean="0"/>
              <a:t>Algorithm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371600"/>
                <a:ext cx="8229600" cy="5105400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SG" sz="2400" dirty="0" smtClean="0"/>
                  <a:t>Sort gates </a:t>
                </a:r>
                <a14:m>
                  <m:oMath xmlns:m="http://schemas.openxmlformats.org/officeDocument/2006/math">
                    <m:r>
                      <a:rPr lang="en-SG" sz="2400" i="1">
                        <a:latin typeface="Cambria Math"/>
                      </a:rPr>
                      <m:t>𝑖</m:t>
                    </m:r>
                  </m:oMath>
                </a14:m>
                <a:r>
                  <a:rPr lang="en-SG" sz="2400" dirty="0" smtClean="0"/>
                  <a:t> </a:t>
                </a:r>
                <a:r>
                  <a:rPr lang="en-SG" sz="2400" dirty="0"/>
                  <a:t>in increasing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SG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SG" sz="2400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SG" sz="2400" i="1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SG" sz="2400" i="1">
                        <a:latin typeface="Cambria Math"/>
                      </a:rPr>
                      <m:t> </m:t>
                    </m:r>
                  </m:oMath>
                </a14:m>
                <a:endParaRPr lang="en-SG" sz="2400" dirty="0" smtClean="0"/>
              </a:p>
              <a:p>
                <a:pPr marL="0" indent="0">
                  <a:buNone/>
                </a:pPr>
                <a:r>
                  <a:rPr lang="en-SG" sz="2400" dirty="0" smtClean="0"/>
                  <a:t>Add the gates in order to queue </a:t>
                </a:r>
                <a14:m>
                  <m:oMath xmlns:m="http://schemas.openxmlformats.org/officeDocument/2006/math">
                    <m:r>
                      <a:rPr lang="en-SG" sz="2400" b="0" i="1" smtClean="0">
                        <a:latin typeface="Cambria Math"/>
                      </a:rPr>
                      <m:t>𝑞</m:t>
                    </m:r>
                  </m:oMath>
                </a14:m>
                <a:r>
                  <a:rPr lang="en-SG" sz="2400" dirty="0" smtClean="0"/>
                  <a:t>, lowest gate at the front</a:t>
                </a:r>
              </a:p>
              <a:p>
                <a:pPr marL="0" indent="0">
                  <a:buNone/>
                </a:pPr>
                <a:r>
                  <a:rPr lang="en-SG" sz="2400" dirty="0" smtClean="0"/>
                  <a:t>for </a:t>
                </a:r>
                <a14:m>
                  <m:oMath xmlns:m="http://schemas.openxmlformats.org/officeDocument/2006/math">
                    <m:r>
                      <a:rPr lang="en-SG" sz="2400" b="0" i="1" smtClean="0">
                        <a:latin typeface="Cambria Math"/>
                      </a:rPr>
                      <m:t>𝑖</m:t>
                    </m:r>
                    <m:r>
                      <a:rPr lang="en-SG" sz="2400" b="0" i="1" smtClean="0">
                        <a:latin typeface="Cambria Math"/>
                      </a:rPr>
                      <m:t>=1 </m:t>
                    </m:r>
                    <m:r>
                      <a:rPr lang="en-SG" sz="2400" b="0" i="1" smtClean="0">
                        <a:latin typeface="Cambria Math"/>
                      </a:rPr>
                      <m:t>𝑡𝑜</m:t>
                    </m:r>
                    <m:r>
                      <a:rPr lang="en-SG" sz="2400" b="0" i="1" smtClean="0">
                        <a:latin typeface="Cambria Math"/>
                      </a:rPr>
                      <m:t> </m:t>
                    </m:r>
                    <m:r>
                      <a:rPr lang="en-SG" sz="2400" b="0" i="1" smtClean="0">
                        <a:latin typeface="Cambria Math"/>
                      </a:rPr>
                      <m:t>𝑁</m:t>
                    </m:r>
                  </m:oMath>
                </a14:m>
                <a:r>
                  <a:rPr lang="en-SG" sz="2400" b="0" dirty="0" smtClean="0"/>
                  <a:t/>
                </a:r>
                <a:br>
                  <a:rPr lang="en-SG" sz="2400" b="0" dirty="0" smtClean="0"/>
                </a:br>
                <a:r>
                  <a:rPr lang="en-SG" sz="2400" b="0" dirty="0" smtClean="0"/>
                  <a:t>	while y-coordinate of </a:t>
                </a:r>
                <a14:m>
                  <m:oMath xmlns:m="http://schemas.openxmlformats.org/officeDocument/2006/math">
                    <m:r>
                      <a:rPr lang="en-SG" sz="2400" b="0" i="1" smtClean="0">
                        <a:latin typeface="Cambria Math"/>
                      </a:rPr>
                      <m:t>𝑞</m:t>
                    </m:r>
                    <m:r>
                      <m:rPr>
                        <m:nor/>
                      </m:rPr>
                      <a:rPr lang="en-SG" sz="2400" b="0" i="0" smtClean="0">
                        <a:latin typeface="Cambria Math"/>
                      </a:rPr>
                      <m:t>.</m:t>
                    </m:r>
                    <m:r>
                      <m:rPr>
                        <m:nor/>
                      </m:rPr>
                      <a:rPr lang="en-SG" sz="2400" dirty="0"/>
                      <m:t>front</m:t>
                    </m:r>
                    <m:r>
                      <a:rPr lang="en-SG" sz="2400" b="0" i="1" smtClean="0">
                        <a:latin typeface="Cambria Math"/>
                      </a:rPr>
                      <m:t>&lt;</m:t>
                    </m:r>
                    <m:sSub>
                      <m:sSubPr>
                        <m:ctrlPr>
                          <a:rPr lang="en-SG" sz="24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SG" sz="2400" b="0" i="1" smtClean="0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SG" sz="2400" b="0" i="1" smtClean="0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SG" sz="2400" b="0" i="1" smtClean="0">
                        <a:latin typeface="Cambria Math"/>
                      </a:rPr>
                      <m:t>−</m:t>
                    </m:r>
                    <m:r>
                      <a:rPr lang="en-SG" sz="2400" b="0" i="1" smtClean="0">
                        <a:latin typeface="Cambria Math"/>
                      </a:rPr>
                      <m:t>𝐸</m:t>
                    </m:r>
                  </m:oMath>
                </a14:m>
                <a:endParaRPr lang="en-SG" sz="2400" b="0" dirty="0" smtClean="0"/>
              </a:p>
              <a:p>
                <a:pPr marL="0" indent="0">
                  <a:buNone/>
                </a:pPr>
                <a:r>
                  <a:rPr lang="en-SG" sz="2400" dirty="0"/>
                  <a:t>		</a:t>
                </a:r>
                <a:r>
                  <a:rPr lang="en-SG" sz="2400" dirty="0" smtClean="0"/>
                  <a:t>gate </a:t>
                </a:r>
                <a14:m>
                  <m:oMath xmlns:m="http://schemas.openxmlformats.org/officeDocument/2006/math">
                    <m:r>
                      <a:rPr lang="en-SG" sz="2400" b="0" i="1" smtClean="0">
                        <a:latin typeface="Cambria Math"/>
                      </a:rPr>
                      <m:t>𝑗</m:t>
                    </m:r>
                    <m:r>
                      <a:rPr lang="en-SG" sz="2400" b="0" i="1" smtClean="0">
                        <a:latin typeface="Cambria Math"/>
                      </a:rPr>
                      <m:t>=</m:t>
                    </m:r>
                    <m:r>
                      <a:rPr lang="en-SG" sz="2400" b="0" i="1" smtClean="0">
                        <a:latin typeface="Cambria Math"/>
                      </a:rPr>
                      <m:t>𝑞</m:t>
                    </m:r>
                    <m:r>
                      <a:rPr lang="en-SG" sz="2400" b="0" i="1" smtClean="0">
                        <a:latin typeface="Cambria Math"/>
                      </a:rPr>
                      <m:t>.</m:t>
                    </m:r>
                  </m:oMath>
                </a14:m>
                <a:r>
                  <a:rPr lang="en-SG" sz="2400" dirty="0"/>
                  <a:t>front</a:t>
                </a:r>
                <a:endParaRPr lang="en-SG" sz="2400" dirty="0" smtClean="0"/>
              </a:p>
              <a:p>
                <a:pPr marL="0" indent="0">
                  <a:buNone/>
                </a:pPr>
                <a:r>
                  <a:rPr lang="en-SG" sz="2400" dirty="0"/>
                  <a:t>	</a:t>
                </a:r>
                <a:r>
                  <a:rPr lang="en-SG" sz="2400" dirty="0" smtClean="0"/>
                  <a:t>	if</a:t>
                </a:r>
                <a14:m>
                  <m:oMath xmlns:m="http://schemas.openxmlformats.org/officeDocument/2006/math">
                    <m:r>
                      <a:rPr lang="en-SG" sz="2400" b="0" i="0" smtClean="0">
                        <a:latin typeface="Cambria Math"/>
                      </a:rPr>
                      <m:t>  </m:t>
                    </m:r>
                    <m:r>
                      <a:rPr lang="en-SG" sz="2400" b="0" i="1" smtClean="0">
                        <a:latin typeface="Cambria Math"/>
                      </a:rPr>
                      <m:t>𝑚𝑎𝑥𝑦</m:t>
                    </m:r>
                    <m:d>
                      <m:dPr>
                        <m:begChr m:val="["/>
                        <m:endChr m:val="]"/>
                        <m:ctrlPr>
                          <a:rPr lang="en-SG" sz="2400" b="0" i="1" smtClean="0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SG" sz="24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SG" sz="2400" b="0" i="1" smtClean="0">
                                <a:latin typeface="Cambria Math"/>
                              </a:rPr>
                              <m:t>𝑋</m:t>
                            </m:r>
                          </m:e>
                          <m:sub>
                            <m:r>
                              <a:rPr lang="en-SG" sz="2400" b="0" i="1" smtClean="0">
                                <a:latin typeface="Cambria Math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SG" sz="2400" b="0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SG" sz="24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SG" sz="2400" b="0" i="1" smtClean="0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SG" sz="2400" b="0" i="1" smtClean="0">
                            <a:latin typeface="Cambria Math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SG" sz="2400" b="0" dirty="0" smtClean="0"/>
                  <a:t>, update </a:t>
                </a:r>
                <a14:m>
                  <m:oMath xmlns:m="http://schemas.openxmlformats.org/officeDocument/2006/math">
                    <m:r>
                      <a:rPr lang="en-SG" sz="2400" b="0" i="1" dirty="0" smtClean="0">
                        <a:latin typeface="Cambria Math"/>
                      </a:rPr>
                      <m:t>𝑚𝑎𝑥𝑑𝑝</m:t>
                    </m:r>
                    <m:d>
                      <m:dPr>
                        <m:begChr m:val="["/>
                        <m:endChr m:val="]"/>
                        <m:ctrlPr>
                          <a:rPr lang="en-SG" sz="2400" b="0" i="1" dirty="0" smtClean="0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SG" sz="2400" b="0" i="1" dirty="0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SG" sz="2400" b="0" i="1" dirty="0" smtClean="0">
                                <a:latin typeface="Cambria Math"/>
                              </a:rPr>
                              <m:t>𝑋</m:t>
                            </m:r>
                          </m:e>
                          <m:sub>
                            <m:r>
                              <a:rPr lang="en-SG" sz="2400" b="0" i="1" dirty="0" smtClean="0">
                                <a:latin typeface="Cambria Math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SG" sz="2400" b="0" i="1" dirty="0" smtClean="0">
                        <a:latin typeface="Cambria Math"/>
                      </a:rPr>
                      <m:t>=0</m:t>
                    </m:r>
                  </m:oMath>
                </a14:m>
                <a:endParaRPr lang="en-SG" sz="2400" b="0" dirty="0" smtClean="0"/>
              </a:p>
              <a:p>
                <a:pPr marL="0" indent="0">
                  <a:buNone/>
                </a:pPr>
                <a:r>
                  <a:rPr lang="en-SG" sz="2400" dirty="0"/>
                  <a:t>	</a:t>
                </a:r>
                <a:r>
                  <a:rPr lang="en-SG" sz="2400" dirty="0" smtClean="0"/>
                  <a:t>	pop </a:t>
                </a:r>
                <a14:m>
                  <m:oMath xmlns:m="http://schemas.openxmlformats.org/officeDocument/2006/math">
                    <m:r>
                      <a:rPr lang="en-SG" sz="2400" b="0" i="1" smtClean="0">
                        <a:latin typeface="Cambria Math"/>
                      </a:rPr>
                      <m:t>𝑗</m:t>
                    </m:r>
                  </m:oMath>
                </a14:m>
                <a:r>
                  <a:rPr lang="en-SG" sz="2400" b="0" dirty="0" smtClean="0"/>
                  <a:t> from </a:t>
                </a:r>
                <a14:m>
                  <m:oMath xmlns:m="http://schemas.openxmlformats.org/officeDocument/2006/math">
                    <m:r>
                      <a:rPr lang="en-SG" sz="2400" b="0" i="1" smtClean="0">
                        <a:latin typeface="Cambria Math"/>
                      </a:rPr>
                      <m:t>𝑞</m:t>
                    </m:r>
                  </m:oMath>
                </a14:m>
                <a:endParaRPr lang="en-SG" sz="2400" b="0" dirty="0" smtClean="0"/>
              </a:p>
              <a:p>
                <a:pPr marL="0" indent="0">
                  <a:buNone/>
                </a:pPr>
                <a:r>
                  <a:rPr lang="en-SG" sz="2400" dirty="0"/>
                  <a:t>	</a:t>
                </a:r>
                <a14:m>
                  <m:oMath xmlns:m="http://schemas.openxmlformats.org/officeDocument/2006/math">
                    <m:r>
                      <a:rPr lang="en-SG" sz="2400" b="0" i="1" smtClean="0">
                        <a:latin typeface="Cambria Math"/>
                      </a:rPr>
                      <m:t>𝑑𝑝</m:t>
                    </m:r>
                    <m:d>
                      <m:dPr>
                        <m:begChr m:val="["/>
                        <m:endChr m:val="]"/>
                        <m:ctrlPr>
                          <a:rPr lang="en-SG" sz="2400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SG" sz="2400" b="0" i="1" smtClean="0">
                            <a:latin typeface="Cambria Math"/>
                          </a:rPr>
                          <m:t>𝑖</m:t>
                        </m:r>
                      </m:e>
                    </m:d>
                    <m:r>
                      <a:rPr lang="en-SG" sz="2400" b="0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SG" sz="24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SG" sz="2400" b="0" i="1" smtClean="0"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en-SG" sz="2400" b="0" i="1" smtClean="0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SG" sz="2400" b="0" i="1" smtClean="0">
                        <a:latin typeface="Cambria Math"/>
                      </a:rPr>
                      <m:t>+</m:t>
                    </m:r>
                  </m:oMath>
                </a14:m>
                <a:r>
                  <a:rPr lang="en-SG" sz="2400" b="0" dirty="0" smtClean="0"/>
                  <a:t> </a:t>
                </a:r>
                <a:r>
                  <a:rPr lang="en-SG" sz="2400" dirty="0" smtClean="0"/>
                  <a:t>max (</a:t>
                </a:r>
                <a14:m>
                  <m:oMath xmlns:m="http://schemas.openxmlformats.org/officeDocument/2006/math">
                    <m:r>
                      <a:rPr lang="en-SG" sz="2400" b="0" i="1" smtClean="0">
                        <a:latin typeface="Cambria Math"/>
                      </a:rPr>
                      <m:t>𝑚𝑎𝑥𝑑𝑝</m:t>
                    </m:r>
                    <m:d>
                      <m:dPr>
                        <m:begChr m:val="["/>
                        <m:endChr m:val="]"/>
                        <m:ctrlPr>
                          <a:rPr lang="en-SG" sz="2400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SG" sz="2400" b="0" i="1" smtClean="0">
                            <a:latin typeface="Cambria Math"/>
                          </a:rPr>
                          <m:t>𝑋</m:t>
                        </m:r>
                      </m:e>
                    </m:d>
                    <m:r>
                      <a:rPr lang="en-SG" sz="2400" b="0" i="1" smtClean="0">
                        <a:latin typeface="Cambria Math"/>
                      </a:rPr>
                      <m:t>, </m:t>
                    </m:r>
                    <m:sSub>
                      <m:sSubPr>
                        <m:ctrlPr>
                          <a:rPr lang="en-SG" sz="24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SG" sz="2400" b="0" i="1" smtClean="0"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SG" sz="2400" b="0" i="1" smtClean="0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SG" sz="2400" b="0" i="1" smtClean="0">
                        <a:latin typeface="Cambria Math"/>
                      </a:rPr>
                      <m:t>−</m:t>
                    </m:r>
                    <m:r>
                      <a:rPr lang="en-SG" sz="2400" b="0" i="1" smtClean="0">
                        <a:latin typeface="Cambria Math"/>
                      </a:rPr>
                      <m:t>𝐸</m:t>
                    </m:r>
                    <m:r>
                      <a:rPr lang="en-SG" sz="2400" b="0" i="1" smtClean="0">
                        <a:latin typeface="Cambria Math"/>
                      </a:rPr>
                      <m:t>≤</m:t>
                    </m:r>
                    <m:r>
                      <a:rPr lang="en-SG" sz="2400" b="0" i="1" smtClean="0">
                        <a:latin typeface="Cambria Math"/>
                      </a:rPr>
                      <m:t>𝑋</m:t>
                    </m:r>
                    <m:r>
                      <a:rPr lang="en-SG" sz="2400" b="0" i="1" smtClean="0">
                        <a:latin typeface="Cambria Math"/>
                      </a:rPr>
                      <m:t>≤</m:t>
                    </m:r>
                    <m:sSub>
                      <m:sSubPr>
                        <m:ctrlPr>
                          <a:rPr lang="en-SG" sz="24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SG" sz="2400" b="0" i="1" smtClean="0"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SG" sz="2400" b="0" i="1" smtClean="0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SG" sz="2400" b="0" i="1" smtClean="0">
                        <a:latin typeface="Cambria Math"/>
                      </a:rPr>
                      <m:t>+</m:t>
                    </m:r>
                    <m:r>
                      <a:rPr lang="en-SG" sz="2400" b="0" i="1" smtClean="0">
                        <a:latin typeface="Cambria Math"/>
                      </a:rPr>
                      <m:t>𝐸</m:t>
                    </m:r>
                    <m:r>
                      <a:rPr lang="en-SG" sz="2400" b="0" i="1" smtClean="0">
                        <a:latin typeface="Cambria Math"/>
                      </a:rPr>
                      <m:t>)</m:t>
                    </m:r>
                  </m:oMath>
                </a14:m>
                <a:endParaRPr lang="en-SG" sz="2400" b="0" dirty="0" smtClean="0"/>
              </a:p>
              <a:p>
                <a:pPr marL="0" indent="0">
                  <a:buNone/>
                </a:pPr>
                <a:r>
                  <a:rPr lang="en-SG" sz="2400" dirty="0"/>
                  <a:t>	</a:t>
                </a:r>
                <a:r>
                  <a:rPr lang="en-SG" sz="2400" dirty="0" smtClean="0"/>
                  <a:t>update </a:t>
                </a:r>
                <a14:m>
                  <m:oMath xmlns:m="http://schemas.openxmlformats.org/officeDocument/2006/math">
                    <m:r>
                      <a:rPr lang="en-SG" sz="2400" b="0" i="1" smtClean="0">
                        <a:latin typeface="Cambria Math"/>
                      </a:rPr>
                      <m:t>𝑚𝑎𝑥𝑑𝑝</m:t>
                    </m:r>
                    <m:d>
                      <m:dPr>
                        <m:begChr m:val="["/>
                        <m:endChr m:val="]"/>
                        <m:ctrlPr>
                          <a:rPr lang="en-SG" sz="2400" b="0" i="1" smtClean="0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SG" sz="24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SG" sz="2400" b="0" i="1" smtClean="0">
                                <a:latin typeface="Cambria Math"/>
                              </a:rPr>
                              <m:t>𝑋</m:t>
                            </m:r>
                          </m:e>
                          <m:sub>
                            <m:r>
                              <a:rPr lang="en-SG" sz="2400" b="0" i="1" smtClean="0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SG" sz="2400" b="0" i="1" smtClean="0">
                        <a:latin typeface="Cambria Math"/>
                      </a:rPr>
                      <m:t>=</m:t>
                    </m:r>
                    <m:r>
                      <a:rPr lang="en-SG" sz="2400" b="0" i="1" smtClean="0">
                        <a:latin typeface="Cambria Math"/>
                      </a:rPr>
                      <m:t>𝑑𝑝</m:t>
                    </m:r>
                    <m:r>
                      <a:rPr lang="en-SG" sz="2400" b="0" i="1" smtClean="0">
                        <a:latin typeface="Cambria Math"/>
                      </a:rPr>
                      <m:t>[</m:t>
                    </m:r>
                    <m:r>
                      <a:rPr lang="en-SG" sz="2400" b="0" i="1" smtClean="0">
                        <a:latin typeface="Cambria Math"/>
                      </a:rPr>
                      <m:t>𝑖</m:t>
                    </m:r>
                    <m:r>
                      <a:rPr lang="en-SG" sz="2400" b="0" i="1" smtClean="0">
                        <a:latin typeface="Cambria Math"/>
                      </a:rPr>
                      <m:t>]</m:t>
                    </m:r>
                  </m:oMath>
                </a14:m>
                <a:endParaRPr lang="en-SG" sz="2400" b="0" dirty="0" smtClean="0"/>
              </a:p>
              <a:p>
                <a:pPr marL="0" indent="0">
                  <a:buNone/>
                </a:pPr>
                <a:r>
                  <a:rPr lang="en-SG" sz="2400" dirty="0"/>
                  <a:t>p</a:t>
                </a:r>
                <a:r>
                  <a:rPr lang="en-SG" sz="2400" dirty="0" smtClean="0"/>
                  <a:t>rint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SG" sz="2400" b="0" i="0" smtClean="0">
                        <a:latin typeface="Cambria Math"/>
                      </a:rPr>
                      <m:t>max</m:t>
                    </m:r>
                    <m:r>
                      <a:rPr lang="en-SG" sz="2400" b="0" i="1" smtClean="0">
                        <a:latin typeface="Cambria Math"/>
                      </a:rPr>
                      <m:t>⁡(</m:t>
                    </m:r>
                    <m:r>
                      <a:rPr lang="en-SG" sz="2400" b="0" i="1" smtClean="0">
                        <a:latin typeface="Cambria Math"/>
                      </a:rPr>
                      <m:t>𝑑𝑝</m:t>
                    </m:r>
                    <m:d>
                      <m:dPr>
                        <m:begChr m:val="["/>
                        <m:endChr m:val="]"/>
                        <m:ctrlPr>
                          <a:rPr lang="en-SG" sz="2400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SG" sz="2400" b="0" i="1" smtClean="0">
                            <a:latin typeface="Cambria Math"/>
                          </a:rPr>
                          <m:t>𝑖</m:t>
                        </m:r>
                      </m:e>
                    </m:d>
                    <m:r>
                      <a:rPr lang="en-SG" sz="2400" b="0" i="1" smtClean="0">
                        <a:latin typeface="Cambria Math"/>
                      </a:rPr>
                      <m:t>,1≤</m:t>
                    </m:r>
                    <m:r>
                      <a:rPr lang="en-SG" sz="2400" b="0" i="1" smtClean="0">
                        <a:latin typeface="Cambria Math"/>
                      </a:rPr>
                      <m:t>𝑖</m:t>
                    </m:r>
                    <m:r>
                      <a:rPr lang="en-SG" sz="2400" b="0" i="1" smtClean="0">
                        <a:latin typeface="Cambria Math"/>
                      </a:rPr>
                      <m:t>≤</m:t>
                    </m:r>
                    <m:r>
                      <a:rPr lang="en-SG" sz="2400" b="0" i="1" smtClean="0">
                        <a:latin typeface="Cambria Math"/>
                      </a:rPr>
                      <m:t>𝑁</m:t>
                    </m:r>
                    <m:r>
                      <a:rPr lang="en-SG" sz="2400" b="0" i="1" smtClean="0">
                        <a:latin typeface="Cambria Math"/>
                      </a:rPr>
                      <m:t>)</m:t>
                    </m:r>
                  </m:oMath>
                </a14:m>
                <a:endParaRPr lang="en-SG" sz="2400" dirty="0"/>
              </a:p>
              <a:p>
                <a:r>
                  <a:rPr lang="en-SG" sz="2400" dirty="0" smtClean="0"/>
                  <a:t>By constructing a segment tree for </a:t>
                </a:r>
                <a14:m>
                  <m:oMath xmlns:m="http://schemas.openxmlformats.org/officeDocument/2006/math">
                    <m:r>
                      <a:rPr lang="en-SG" sz="2400" b="0" i="1" smtClean="0">
                        <a:latin typeface="Cambria Math"/>
                      </a:rPr>
                      <m:t>𝑚𝑎𝑥𝑑𝑝</m:t>
                    </m:r>
                  </m:oMath>
                </a14:m>
                <a:r>
                  <a:rPr lang="en-SG" sz="2400" dirty="0" smtClean="0"/>
                  <a:t> the range queries can be answered in </a:t>
                </a:r>
                <a14:m>
                  <m:oMath xmlns:m="http://schemas.openxmlformats.org/officeDocument/2006/math">
                    <m:r>
                      <a:rPr lang="en-SG" sz="2400" b="0" i="1" smtClean="0">
                        <a:latin typeface="Cambria Math"/>
                      </a:rPr>
                      <m:t>𝑂</m:t>
                    </m:r>
                    <m:r>
                      <a:rPr lang="en-SG" sz="2400" b="0" i="1" smtClean="0">
                        <a:latin typeface="Cambria Math"/>
                      </a:rPr>
                      <m:t>(</m:t>
                    </m:r>
                    <m:func>
                      <m:funcPr>
                        <m:ctrlPr>
                          <a:rPr lang="en-SG" sz="2400" b="0" i="1" smtClean="0">
                            <a:latin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SG" sz="2400" b="0" i="0" smtClean="0">
                            <a:latin typeface="Cambria Math"/>
                          </a:rPr>
                          <m:t>log</m:t>
                        </m:r>
                      </m:fName>
                      <m:e>
                        <m:r>
                          <a:rPr lang="en-SG" sz="2400" b="0" i="1" smtClean="0">
                            <a:latin typeface="Cambria Math"/>
                          </a:rPr>
                          <m:t>𝑁</m:t>
                        </m:r>
                        <m:r>
                          <a:rPr lang="en-SG" sz="2400" b="0" i="1" smtClean="0">
                            <a:latin typeface="Cambria Math"/>
                          </a:rPr>
                          <m:t>)</m:t>
                        </m:r>
                      </m:e>
                    </m:func>
                  </m:oMath>
                </a14:m>
                <a:r>
                  <a:rPr lang="en-SG" sz="2400" dirty="0" smtClean="0"/>
                  <a:t> so the complexity is </a:t>
                </a:r>
                <a14:m>
                  <m:oMath xmlns:m="http://schemas.openxmlformats.org/officeDocument/2006/math">
                    <m:r>
                      <a:rPr lang="en-SG" sz="2400" b="0" i="1" smtClean="0">
                        <a:latin typeface="Cambria Math"/>
                      </a:rPr>
                      <m:t>𝑂</m:t>
                    </m:r>
                    <m:r>
                      <a:rPr lang="en-SG" sz="2400" b="0" i="1" smtClean="0">
                        <a:latin typeface="Cambria Math"/>
                      </a:rPr>
                      <m:t>(</m:t>
                    </m:r>
                    <m:r>
                      <a:rPr lang="en-SG" sz="2400" b="0" i="1" smtClean="0">
                        <a:latin typeface="Cambria Math"/>
                      </a:rPr>
                      <m:t>𝑁𝑙𝑜𝑔</m:t>
                    </m:r>
                    <m:r>
                      <a:rPr lang="en-SG" sz="2400" b="0" i="1" smtClean="0">
                        <a:latin typeface="Cambria Math"/>
                      </a:rPr>
                      <m:t> </m:t>
                    </m:r>
                    <m:r>
                      <a:rPr lang="en-SG" sz="2400" b="0" i="1" smtClean="0">
                        <a:latin typeface="Cambria Math"/>
                      </a:rPr>
                      <m:t>𝑁</m:t>
                    </m:r>
                    <m:r>
                      <a:rPr lang="en-SG" sz="2400" b="0" i="1" smtClean="0">
                        <a:latin typeface="Cambria Math"/>
                      </a:rPr>
                      <m:t>)</m:t>
                    </m:r>
                  </m:oMath>
                </a14:m>
                <a:endParaRPr lang="en-SG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371600"/>
                <a:ext cx="8229600" cy="5105400"/>
              </a:xfrm>
              <a:blipFill rotWithShape="1">
                <a:blip r:embed="rId2"/>
                <a:stretch>
                  <a:fillRect l="-1111" t="-955" b="-4654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99268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smtClean="0"/>
              <a:t>Subtask 6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SG" sz="2800" dirty="0" smtClean="0"/>
                  <a:t>Same as subtask 5 except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SG" sz="28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SG" sz="2800" b="0" i="1" smtClean="0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SG" sz="2800" b="0" i="1" smtClean="0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SG" sz="2800" dirty="0" smtClean="0"/>
                  <a:t> is not unique</a:t>
                </a:r>
              </a:p>
              <a:p>
                <a:r>
                  <a:rPr lang="en-SG" sz="2800" dirty="0" smtClean="0"/>
                  <a:t>It is possible to go back and forth between two gates on the same row, so it may be better to go through the same gate multiple times for the best score</a:t>
                </a:r>
              </a:p>
              <a:p>
                <a:r>
                  <a:rPr lang="en-SG" sz="2800" dirty="0" smtClean="0"/>
                  <a:t>For the example on the right, </a:t>
                </a:r>
              </a:p>
              <a:p>
                <a:pPr marL="0" indent="0">
                  <a:buNone/>
                </a:pPr>
                <a:r>
                  <a:rPr lang="en-SG" sz="2800" dirty="0"/>
                  <a:t> </a:t>
                </a:r>
                <a:r>
                  <a:rPr lang="en-SG" sz="2800" dirty="0" smtClean="0"/>
                  <a:t>   A </a:t>
                </a:r>
                <a:r>
                  <a:rPr lang="en-SG" sz="2800" dirty="0"/>
                  <a:t>best path is E</a:t>
                </a:r>
                <a:r>
                  <a:rPr lang="en-SG" sz="2800" dirty="0">
                    <a:sym typeface="Wingdings" pitchFamily="2" charset="2"/>
                  </a:rPr>
                  <a:t>CDCBA </a:t>
                </a:r>
                <a:endParaRPr lang="en-SG" sz="2800" dirty="0" smtClean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en-SG" sz="2800" dirty="0">
                    <a:sym typeface="Wingdings" pitchFamily="2" charset="2"/>
                  </a:rPr>
                  <a:t> </a:t>
                </a:r>
                <a:r>
                  <a:rPr lang="en-SG" sz="2800" dirty="0" smtClean="0">
                    <a:sym typeface="Wingdings" pitchFamily="2" charset="2"/>
                  </a:rPr>
                  <a:t>   since </a:t>
                </a:r>
                <a:r>
                  <a:rPr lang="en-SG" sz="2800" dirty="0">
                    <a:sym typeface="Wingdings" pitchFamily="2" charset="2"/>
                  </a:rPr>
                  <a:t>gate scores are </a:t>
                </a:r>
                <a:r>
                  <a:rPr lang="en-SG" sz="2800" dirty="0" smtClean="0">
                    <a:sym typeface="Wingdings" pitchFamily="2" charset="2"/>
                  </a:rPr>
                  <a:t>positive. </a:t>
                </a:r>
              </a:p>
              <a:p>
                <a:r>
                  <a:rPr lang="en-SG" sz="2800" dirty="0" smtClean="0">
                    <a:sym typeface="Wingdings" pitchFamily="2" charset="2"/>
                  </a:rPr>
                  <a:t>There is no best </a:t>
                </a:r>
                <a:r>
                  <a:rPr lang="en-SG" sz="2800" dirty="0">
                    <a:sym typeface="Wingdings" pitchFamily="2" charset="2"/>
                  </a:rPr>
                  <a:t>path </a:t>
                </a:r>
                <a:r>
                  <a:rPr lang="en-SG" sz="2800" dirty="0" smtClean="0">
                    <a:sym typeface="Wingdings" pitchFamily="2" charset="2"/>
                  </a:rPr>
                  <a:t>that visits</a:t>
                </a:r>
              </a:p>
              <a:p>
                <a:pPr marL="0" indent="0">
                  <a:buNone/>
                </a:pPr>
                <a:r>
                  <a:rPr lang="en-SG" sz="2800" dirty="0" smtClean="0">
                    <a:sym typeface="Wingdings" pitchFamily="2" charset="2"/>
                  </a:rPr>
                  <a:t>    each </a:t>
                </a:r>
                <a:r>
                  <a:rPr lang="en-SG" sz="2800" dirty="0">
                    <a:sym typeface="Wingdings" pitchFamily="2" charset="2"/>
                  </a:rPr>
                  <a:t>gate only once</a:t>
                </a:r>
                <a:endParaRPr lang="en-SG" sz="2800" dirty="0"/>
              </a:p>
              <a:p>
                <a:endParaRPr lang="en-SG" sz="28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259" t="-1213" r="-1111" b="-2022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422" t="52579" r="40543" b="29166"/>
          <a:stretch/>
        </p:blipFill>
        <p:spPr bwMode="auto">
          <a:xfrm>
            <a:off x="5867399" y="3429000"/>
            <a:ext cx="2807895" cy="3189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87798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smtClean="0"/>
              <a:t>Connected gates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SG" sz="2800" dirty="0" smtClean="0"/>
                  <a:t>A set of gates are connected if they are the same height and every pair of neighbouring gates are at most </a:t>
                </a:r>
                <a14:m>
                  <m:oMath xmlns:m="http://schemas.openxmlformats.org/officeDocument/2006/math">
                    <m:r>
                      <a:rPr lang="en-SG" sz="2800" b="0" i="1" smtClean="0">
                        <a:latin typeface="Cambria Math"/>
                      </a:rPr>
                      <m:t>𝐸</m:t>
                    </m:r>
                  </m:oMath>
                </a14:m>
                <a:r>
                  <a:rPr lang="en-SG" sz="2800" dirty="0" smtClean="0"/>
                  <a:t> units apart</a:t>
                </a:r>
              </a:p>
              <a:p>
                <a:r>
                  <a:rPr lang="en-SG" sz="2800" dirty="0" smtClean="0"/>
                  <a:t>In this case, </a:t>
                </a:r>
                <a14:m>
                  <m:oMath xmlns:m="http://schemas.openxmlformats.org/officeDocument/2006/math">
                    <m:r>
                      <a:rPr lang="en-SG" sz="2800" b="0" i="1" smtClean="0">
                        <a:latin typeface="Cambria Math"/>
                      </a:rPr>
                      <m:t>𝐸</m:t>
                    </m:r>
                    <m:r>
                      <a:rPr lang="en-SG" sz="2800" b="0" i="1" smtClean="0">
                        <a:latin typeface="Cambria Math"/>
                      </a:rPr>
                      <m:t>=2</m:t>
                    </m:r>
                  </m:oMath>
                </a14:m>
                <a:r>
                  <a:rPr lang="en-SG" sz="2800" dirty="0" smtClean="0"/>
                  <a:t> and the top 3 gates are connected </a:t>
                </a:r>
                <a:endParaRPr lang="en-SG" sz="2800" dirty="0"/>
              </a:p>
              <a:p>
                <a:r>
                  <a:rPr lang="en-SG" sz="2800" dirty="0" smtClean="0"/>
                  <a:t>DP value is the sum of the scores of the 3 gates plus the maximum DP value in the combined range, </a:t>
                </a:r>
                <a:endParaRPr lang="en-SG" sz="28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259" t="-1213" r="-2000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21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89" t="48611" r="29722" b="33333"/>
          <a:stretch/>
        </p:blipFill>
        <p:spPr bwMode="auto">
          <a:xfrm>
            <a:off x="1691680" y="4572000"/>
            <a:ext cx="5904656" cy="20395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32578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smtClean="0"/>
              <a:t>Algorithm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95400"/>
                <a:ext cx="8363272" cy="5141168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SG" sz="2200" dirty="0" smtClean="0"/>
                  <a:t>Sort gates </a:t>
                </a:r>
                <a14:m>
                  <m:oMath xmlns:m="http://schemas.openxmlformats.org/officeDocument/2006/math">
                    <m:r>
                      <a:rPr lang="en-SG" sz="2200" b="0" i="1" smtClean="0">
                        <a:latin typeface="Cambria Math"/>
                      </a:rPr>
                      <m:t>𝑖</m:t>
                    </m:r>
                  </m:oMath>
                </a14:m>
                <a:r>
                  <a:rPr lang="en-SG" sz="2200" dirty="0" smtClean="0"/>
                  <a:t> in non-decreasing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SG" sz="22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SG" sz="2200" b="0" i="1" smtClean="0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SG" sz="2200" b="0" i="1" smtClean="0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SG" sz="2200" dirty="0" smtClean="0"/>
                  <a:t> and increasing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SG" sz="22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SG" sz="2200" b="0" i="1" smtClean="0"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SG" sz="2200" b="0" i="1" smtClean="0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SG" sz="2200" dirty="0" smtClean="0"/>
                  <a:t> for the same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SG" sz="22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SG" sz="2200" b="0" i="1" smtClean="0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SG" sz="2200" b="0" i="1" smtClean="0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endParaRPr lang="en-SG" sz="2200" b="0" dirty="0" smtClean="0"/>
              </a:p>
              <a:p>
                <a:pPr marL="0" indent="0">
                  <a:buNone/>
                </a:pPr>
                <a:r>
                  <a:rPr lang="en-SG" sz="2200" dirty="0"/>
                  <a:t>for </a:t>
                </a:r>
                <a14:m>
                  <m:oMath xmlns:m="http://schemas.openxmlformats.org/officeDocument/2006/math">
                    <m:r>
                      <a:rPr lang="en-SG" sz="2200" i="1">
                        <a:latin typeface="Cambria Math"/>
                      </a:rPr>
                      <m:t>𝑖</m:t>
                    </m:r>
                    <m:r>
                      <a:rPr lang="en-SG" sz="2200" i="1">
                        <a:latin typeface="Cambria Math"/>
                      </a:rPr>
                      <m:t>=1 </m:t>
                    </m:r>
                    <m:r>
                      <a:rPr lang="en-SG" sz="2200" i="1">
                        <a:latin typeface="Cambria Math"/>
                      </a:rPr>
                      <m:t>𝑡𝑜</m:t>
                    </m:r>
                    <m:r>
                      <a:rPr lang="en-SG" sz="2200" i="1">
                        <a:latin typeface="Cambria Math"/>
                      </a:rPr>
                      <m:t> </m:t>
                    </m:r>
                    <m:r>
                      <a:rPr lang="en-SG" sz="2200" i="1">
                        <a:latin typeface="Cambria Math"/>
                      </a:rPr>
                      <m:t>𝑁</m:t>
                    </m:r>
                  </m:oMath>
                </a14:m>
                <a:r>
                  <a:rPr lang="en-SG" sz="2200" dirty="0"/>
                  <a:t/>
                </a:r>
                <a:br>
                  <a:rPr lang="en-SG" sz="2200" dirty="0"/>
                </a:br>
                <a:r>
                  <a:rPr lang="en-SG" sz="2200" dirty="0"/>
                  <a:t>	while y-coordinate of </a:t>
                </a:r>
                <a14:m>
                  <m:oMath xmlns:m="http://schemas.openxmlformats.org/officeDocument/2006/math">
                    <m:r>
                      <a:rPr lang="en-SG" sz="2200" i="1">
                        <a:latin typeface="Cambria Math"/>
                      </a:rPr>
                      <m:t>𝑞</m:t>
                    </m:r>
                    <m:r>
                      <m:rPr>
                        <m:nor/>
                      </m:rPr>
                      <a:rPr lang="en-SG" sz="2200">
                        <a:latin typeface="Cambria Math"/>
                      </a:rPr>
                      <m:t>.</m:t>
                    </m:r>
                    <m:r>
                      <m:rPr>
                        <m:nor/>
                      </m:rPr>
                      <a:rPr lang="en-SG" sz="2200" dirty="0"/>
                      <m:t>front</m:t>
                    </m:r>
                    <m:r>
                      <a:rPr lang="en-SG" sz="2200" i="1">
                        <a:latin typeface="Cambria Math"/>
                      </a:rPr>
                      <m:t>&lt;</m:t>
                    </m:r>
                    <m:sSub>
                      <m:sSubPr>
                        <m:ctrlPr>
                          <a:rPr lang="en-SG" sz="2200" i="1">
                            <a:latin typeface="Cambria Math"/>
                          </a:rPr>
                        </m:ctrlPr>
                      </m:sSubPr>
                      <m:e>
                        <m:r>
                          <a:rPr lang="en-SG" sz="2200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SG" sz="2200" i="1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SG" sz="2200" i="1">
                        <a:latin typeface="Cambria Math"/>
                      </a:rPr>
                      <m:t>−</m:t>
                    </m:r>
                    <m:r>
                      <a:rPr lang="en-SG" sz="2200" i="1">
                        <a:latin typeface="Cambria Math"/>
                      </a:rPr>
                      <m:t>𝐸</m:t>
                    </m:r>
                  </m:oMath>
                </a14:m>
                <a:endParaRPr lang="en-SG" sz="2200" dirty="0"/>
              </a:p>
              <a:p>
                <a:pPr marL="0" indent="0">
                  <a:buNone/>
                </a:pPr>
                <a:r>
                  <a:rPr lang="en-SG" sz="2200" dirty="0"/>
                  <a:t>		</a:t>
                </a:r>
                <a:r>
                  <a:rPr lang="en-SG" sz="2200" dirty="0" smtClean="0"/>
                  <a:t>gate </a:t>
                </a:r>
                <a14:m>
                  <m:oMath xmlns:m="http://schemas.openxmlformats.org/officeDocument/2006/math">
                    <m:r>
                      <a:rPr lang="en-SG" sz="2200" b="0" i="1" smtClean="0">
                        <a:latin typeface="Cambria Math"/>
                      </a:rPr>
                      <m:t>𝑗</m:t>
                    </m:r>
                    <m:r>
                      <a:rPr lang="en-SG" sz="2200" b="0" i="1" smtClean="0">
                        <a:latin typeface="Cambria Math"/>
                      </a:rPr>
                      <m:t>=</m:t>
                    </m:r>
                    <m:r>
                      <a:rPr lang="en-SG" sz="2200" b="0" i="1" smtClean="0">
                        <a:latin typeface="Cambria Math"/>
                      </a:rPr>
                      <m:t>𝑞</m:t>
                    </m:r>
                    <m:r>
                      <a:rPr lang="en-SG" sz="2200" b="0" i="1" smtClean="0">
                        <a:latin typeface="Cambria Math"/>
                      </a:rPr>
                      <m:t>.</m:t>
                    </m:r>
                  </m:oMath>
                </a14:m>
                <a:r>
                  <a:rPr lang="en-SG" sz="2200" dirty="0"/>
                  <a:t>front</a:t>
                </a:r>
                <a:endParaRPr lang="en-SG" sz="2200" dirty="0" smtClean="0"/>
              </a:p>
              <a:p>
                <a:pPr marL="0" indent="0">
                  <a:buNone/>
                </a:pPr>
                <a:r>
                  <a:rPr lang="en-SG" sz="2200" dirty="0"/>
                  <a:t>	</a:t>
                </a:r>
                <a:r>
                  <a:rPr lang="en-SG" sz="2200" dirty="0" smtClean="0"/>
                  <a:t>	if</a:t>
                </a:r>
                <a14:m>
                  <m:oMath xmlns:m="http://schemas.openxmlformats.org/officeDocument/2006/math">
                    <m:r>
                      <a:rPr lang="en-SG" sz="2200" b="0" i="0" smtClean="0">
                        <a:latin typeface="Cambria Math"/>
                      </a:rPr>
                      <m:t>  </m:t>
                    </m:r>
                    <m:r>
                      <a:rPr lang="en-SG" sz="2200" b="0" i="1" smtClean="0">
                        <a:latin typeface="Cambria Math"/>
                      </a:rPr>
                      <m:t>𝑚𝑎𝑥𝑦</m:t>
                    </m:r>
                    <m:d>
                      <m:dPr>
                        <m:begChr m:val="["/>
                        <m:endChr m:val="]"/>
                        <m:ctrlPr>
                          <a:rPr lang="en-SG" sz="2200" b="0" i="1" smtClean="0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SG" sz="22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SG" sz="2200" b="0" i="1" smtClean="0">
                                <a:latin typeface="Cambria Math"/>
                              </a:rPr>
                              <m:t>𝑋</m:t>
                            </m:r>
                          </m:e>
                          <m:sub>
                            <m:r>
                              <a:rPr lang="en-SG" sz="2200" b="0" i="1" smtClean="0">
                                <a:latin typeface="Cambria Math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SG" sz="2200" b="0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SG" sz="22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SG" sz="2200" b="0" i="1" smtClean="0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SG" sz="2200" b="0" i="1" smtClean="0">
                            <a:latin typeface="Cambria Math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SG" sz="2200" b="0" dirty="0" smtClean="0"/>
                  <a:t>, update </a:t>
                </a:r>
                <a14:m>
                  <m:oMath xmlns:m="http://schemas.openxmlformats.org/officeDocument/2006/math">
                    <m:r>
                      <a:rPr lang="en-SG" sz="2200" b="0" i="1" dirty="0" smtClean="0">
                        <a:latin typeface="Cambria Math"/>
                      </a:rPr>
                      <m:t>𝑚𝑎𝑥𝑑𝑝</m:t>
                    </m:r>
                    <m:d>
                      <m:dPr>
                        <m:begChr m:val="["/>
                        <m:endChr m:val="]"/>
                        <m:ctrlPr>
                          <a:rPr lang="en-SG" sz="2200" b="0" i="1" dirty="0" smtClean="0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SG" sz="2200" b="0" i="1" dirty="0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SG" sz="2200" b="0" i="1" dirty="0" smtClean="0">
                                <a:latin typeface="Cambria Math"/>
                              </a:rPr>
                              <m:t>𝑋</m:t>
                            </m:r>
                          </m:e>
                          <m:sub>
                            <m:r>
                              <a:rPr lang="en-SG" sz="2200" b="0" i="1" dirty="0" smtClean="0">
                                <a:latin typeface="Cambria Math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SG" sz="2200" b="0" i="1" dirty="0" smtClean="0">
                        <a:latin typeface="Cambria Math"/>
                      </a:rPr>
                      <m:t>=0</m:t>
                    </m:r>
                  </m:oMath>
                </a14:m>
                <a:endParaRPr lang="en-SG" sz="2200" b="0" dirty="0" smtClean="0"/>
              </a:p>
              <a:p>
                <a:pPr marL="0" indent="0">
                  <a:buNone/>
                </a:pPr>
                <a:r>
                  <a:rPr lang="en-SG" sz="2200" dirty="0"/>
                  <a:t>	</a:t>
                </a:r>
                <a:r>
                  <a:rPr lang="en-SG" sz="2200" dirty="0" smtClean="0"/>
                  <a:t>	pop </a:t>
                </a:r>
                <a14:m>
                  <m:oMath xmlns:m="http://schemas.openxmlformats.org/officeDocument/2006/math">
                    <m:r>
                      <a:rPr lang="en-SG" sz="2200" b="0" i="1" smtClean="0">
                        <a:latin typeface="Cambria Math"/>
                      </a:rPr>
                      <m:t>𝑗</m:t>
                    </m:r>
                  </m:oMath>
                </a14:m>
                <a:r>
                  <a:rPr lang="en-SG" sz="2200" b="0" dirty="0" smtClean="0"/>
                  <a:t> from </a:t>
                </a:r>
                <a14:m>
                  <m:oMath xmlns:m="http://schemas.openxmlformats.org/officeDocument/2006/math">
                    <m:r>
                      <a:rPr lang="en-SG" sz="2200" b="0" i="1" smtClean="0">
                        <a:latin typeface="Cambria Math"/>
                      </a:rPr>
                      <m:t>𝑞</m:t>
                    </m:r>
                  </m:oMath>
                </a14:m>
                <a:endParaRPr lang="en-SG" sz="2200" b="0" dirty="0" smtClean="0"/>
              </a:p>
              <a:p>
                <a:pPr marL="0" indent="0">
                  <a:buNone/>
                </a:pPr>
                <a:r>
                  <a:rPr lang="en-SG" sz="2200" b="0" dirty="0" smtClean="0"/>
                  <a:t>	</a:t>
                </a:r>
                <a:r>
                  <a:rPr lang="en-SG" sz="2200" dirty="0" smtClean="0">
                    <a:solidFill>
                      <a:srgbClr val="FF0000"/>
                    </a:solidFill>
                  </a:rPr>
                  <a:t>set</a:t>
                </a:r>
                <a14:m>
                  <m:oMath xmlns:m="http://schemas.openxmlformats.org/officeDocument/2006/math">
                    <m:r>
                      <a:rPr lang="en-SG" sz="2200" b="0" i="0" smtClean="0">
                        <a:solidFill>
                          <a:srgbClr val="FF0000"/>
                        </a:solidFill>
                        <a:latin typeface="Cambria Math"/>
                      </a:rPr>
                      <m:t> </m:t>
                    </m:r>
                    <m:r>
                      <a:rPr lang="en-SG" sz="2200" b="0" i="1" smtClean="0">
                        <a:solidFill>
                          <a:srgbClr val="FF0000"/>
                        </a:solidFill>
                        <a:latin typeface="Cambria Math"/>
                      </a:rPr>
                      <m:t>𝑗</m:t>
                    </m:r>
                    <m:r>
                      <a:rPr lang="en-SG" sz="2200" b="0" i="1" smtClean="0">
                        <a:solidFill>
                          <a:srgbClr val="FF0000"/>
                        </a:solidFill>
                        <a:latin typeface="Cambria Math"/>
                      </a:rPr>
                      <m:t>=</m:t>
                    </m:r>
                    <m:r>
                      <a:rPr lang="en-SG" sz="2200" b="0" i="1" smtClean="0">
                        <a:solidFill>
                          <a:srgbClr val="FF0000"/>
                        </a:solidFill>
                        <a:latin typeface="Cambria Math"/>
                      </a:rPr>
                      <m:t>𝑖</m:t>
                    </m:r>
                    <m:r>
                      <a:rPr lang="en-SG" sz="2200" b="0" i="0" smtClean="0">
                        <a:solidFill>
                          <a:srgbClr val="FF0000"/>
                        </a:solidFill>
                        <a:latin typeface="Cambria Math"/>
                      </a:rPr>
                      <m:t>,</m:t>
                    </m:r>
                  </m:oMath>
                </a14:m>
                <a:r>
                  <a:rPr lang="en-SG" sz="2200" dirty="0" smtClean="0">
                    <a:solidFill>
                      <a:srgbClr val="FF0000"/>
                    </a:solidFill>
                  </a:rPr>
                  <a:t> increment </a:t>
                </a:r>
                <a14:m>
                  <m:oMath xmlns:m="http://schemas.openxmlformats.org/officeDocument/2006/math">
                    <m:r>
                      <a:rPr lang="en-SG" sz="2200" b="0" i="1" smtClean="0">
                        <a:solidFill>
                          <a:srgbClr val="FF0000"/>
                        </a:solidFill>
                        <a:latin typeface="Cambria Math"/>
                      </a:rPr>
                      <m:t>𝑗</m:t>
                    </m:r>
                  </m:oMath>
                </a14:m>
                <a:r>
                  <a:rPr lang="en-SG" sz="2200" dirty="0" smtClean="0">
                    <a:solidFill>
                      <a:srgbClr val="FF0000"/>
                    </a:solidFill>
                  </a:rPr>
                  <a:t> until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SG" sz="2200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SG" sz="2200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SG" sz="2200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𝑗</m:t>
                        </m:r>
                      </m:sub>
                    </m:sSub>
                    <m:r>
                      <a:rPr lang="en-SG" sz="2200" b="0" i="1" smtClean="0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≠</m:t>
                    </m:r>
                    <m:sSub>
                      <m:sSubPr>
                        <m:ctrlPr>
                          <a:rPr lang="en-SG" sz="2200" b="0" i="1" smtClean="0">
                            <a:solidFill>
                              <a:srgbClr val="FF0000"/>
                            </a:solidFill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SG" sz="2200" b="0" i="1" smtClean="0">
                            <a:solidFill>
                              <a:srgbClr val="FF0000"/>
                            </a:solidFill>
                            <a:latin typeface="Cambria Math"/>
                            <a:ea typeface="Cambria Math"/>
                          </a:rPr>
                          <m:t>𝑌</m:t>
                        </m:r>
                      </m:e>
                      <m:sub>
                        <m:r>
                          <a:rPr lang="en-SG" sz="2200" b="0" i="1" smtClean="0">
                            <a:solidFill>
                              <a:srgbClr val="FF0000"/>
                            </a:solidFill>
                            <a:latin typeface="Cambria Math"/>
                            <a:ea typeface="Cambria Math"/>
                          </a:rPr>
                          <m:t>𝑗</m:t>
                        </m:r>
                        <m:r>
                          <a:rPr lang="en-SG" sz="2200" b="0" i="1" smtClean="0">
                            <a:solidFill>
                              <a:srgbClr val="FF0000"/>
                            </a:solidFill>
                            <a:latin typeface="Cambria Math"/>
                            <a:ea typeface="Cambria Math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SG" sz="2200" b="0" dirty="0" smtClean="0">
                    <a:solidFill>
                      <a:srgbClr val="FF0000"/>
                    </a:solidFill>
                  </a:rPr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SG" sz="2200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SG" sz="2200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SG" sz="2200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𝑗</m:t>
                        </m:r>
                        <m:r>
                          <a:rPr lang="en-SG" sz="2200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+1</m:t>
                        </m:r>
                      </m:sub>
                    </m:sSub>
                    <m:r>
                      <a:rPr lang="en-SG" sz="2200" b="0" i="1" smtClean="0">
                        <a:solidFill>
                          <a:srgbClr val="FF0000"/>
                        </a:solidFill>
                        <a:latin typeface="Cambria Math"/>
                      </a:rPr>
                      <m:t>−</m:t>
                    </m:r>
                    <m:sSub>
                      <m:sSubPr>
                        <m:ctrlPr>
                          <a:rPr lang="en-SG" sz="2200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SG" sz="2200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SG" sz="2200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𝑗</m:t>
                        </m:r>
                      </m:sub>
                    </m:sSub>
                    <m:r>
                      <a:rPr lang="en-SG" sz="2200" b="0" i="1" smtClean="0">
                        <a:solidFill>
                          <a:srgbClr val="FF0000"/>
                        </a:solidFill>
                        <a:latin typeface="Cambria Math"/>
                      </a:rPr>
                      <m:t>&gt;</m:t>
                    </m:r>
                    <m:r>
                      <a:rPr lang="en-SG" sz="2200" b="0" i="1" smtClean="0">
                        <a:solidFill>
                          <a:srgbClr val="FF0000"/>
                        </a:solidFill>
                        <a:latin typeface="Cambria Math"/>
                      </a:rPr>
                      <m:t>𝐸</m:t>
                    </m:r>
                  </m:oMath>
                </a14:m>
                <a:endParaRPr lang="en-SG" sz="2200" b="0" dirty="0" smtClean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r>
                  <a:rPr lang="en-SG" sz="2200" dirty="0">
                    <a:solidFill>
                      <a:srgbClr val="FF0000"/>
                    </a:solidFill>
                  </a:rPr>
                  <a:t>	</a:t>
                </a:r>
                <a14:m>
                  <m:oMath xmlns:m="http://schemas.openxmlformats.org/officeDocument/2006/math">
                    <m:r>
                      <a:rPr lang="en-SG" sz="2200" b="0" i="1" smtClean="0">
                        <a:solidFill>
                          <a:srgbClr val="FF0000"/>
                        </a:solidFill>
                        <a:latin typeface="Cambria Math"/>
                      </a:rPr>
                      <m:t>𝑚𝑎𝑥𝑣</m:t>
                    </m:r>
                    <m:r>
                      <a:rPr lang="en-SG" sz="2200" b="0" i="1" smtClean="0">
                        <a:solidFill>
                          <a:srgbClr val="FF0000"/>
                        </a:solidFill>
                        <a:latin typeface="Cambria Math"/>
                      </a:rPr>
                      <m:t>=</m:t>
                    </m:r>
                  </m:oMath>
                </a14:m>
                <a:r>
                  <a:rPr lang="en-SG" sz="2200" b="0" dirty="0" smtClean="0">
                    <a:solidFill>
                      <a:srgbClr val="FF0000"/>
                    </a:solidFill>
                  </a:rPr>
                  <a:t> </a:t>
                </a:r>
                <a:r>
                  <a:rPr lang="en-SG" sz="2200" dirty="0" smtClean="0">
                    <a:solidFill>
                      <a:srgbClr val="FF0000"/>
                    </a:solidFill>
                  </a:rPr>
                  <a:t>max (</a:t>
                </a:r>
                <a14:m>
                  <m:oMath xmlns:m="http://schemas.openxmlformats.org/officeDocument/2006/math">
                    <m:r>
                      <a:rPr lang="en-SG" sz="2200" b="0" i="1" smtClean="0">
                        <a:solidFill>
                          <a:srgbClr val="FF0000"/>
                        </a:solidFill>
                        <a:latin typeface="Cambria Math"/>
                      </a:rPr>
                      <m:t>𝑚𝑎𝑥𝑑𝑝</m:t>
                    </m:r>
                    <m:d>
                      <m:dPr>
                        <m:begChr m:val="["/>
                        <m:endChr m:val="]"/>
                        <m:ctrlPr>
                          <a:rPr lang="en-SG" sz="2200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SG" sz="2200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𝑋</m:t>
                        </m:r>
                      </m:e>
                    </m:d>
                    <m:r>
                      <a:rPr lang="en-SG" sz="2200" b="0" i="1" smtClean="0">
                        <a:solidFill>
                          <a:srgbClr val="FF0000"/>
                        </a:solidFill>
                        <a:latin typeface="Cambria Math"/>
                      </a:rPr>
                      <m:t>, </m:t>
                    </m:r>
                    <m:sSub>
                      <m:sSubPr>
                        <m:ctrlPr>
                          <a:rPr lang="en-SG" sz="2200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SG" sz="2200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SG" sz="2200" b="1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𝒊</m:t>
                        </m:r>
                      </m:sub>
                    </m:sSub>
                    <m:r>
                      <a:rPr lang="en-SG" sz="2200" b="0" i="1" smtClean="0">
                        <a:solidFill>
                          <a:srgbClr val="FF0000"/>
                        </a:solidFill>
                        <a:latin typeface="Cambria Math"/>
                      </a:rPr>
                      <m:t>−</m:t>
                    </m:r>
                    <m:r>
                      <a:rPr lang="en-SG" sz="2200" b="0" i="1" smtClean="0">
                        <a:solidFill>
                          <a:srgbClr val="FF0000"/>
                        </a:solidFill>
                        <a:latin typeface="Cambria Math"/>
                      </a:rPr>
                      <m:t>𝐸</m:t>
                    </m:r>
                    <m:r>
                      <a:rPr lang="en-SG" sz="2200" b="0" i="1" smtClean="0">
                        <a:solidFill>
                          <a:srgbClr val="FF0000"/>
                        </a:solidFill>
                        <a:latin typeface="Cambria Math"/>
                      </a:rPr>
                      <m:t>≤</m:t>
                    </m:r>
                    <m:r>
                      <a:rPr lang="en-SG" sz="2200" b="0" i="1" smtClean="0">
                        <a:solidFill>
                          <a:srgbClr val="FF0000"/>
                        </a:solidFill>
                        <a:latin typeface="Cambria Math"/>
                      </a:rPr>
                      <m:t>𝑋</m:t>
                    </m:r>
                    <m:r>
                      <a:rPr lang="en-SG" sz="2200" b="0" i="1" smtClean="0">
                        <a:solidFill>
                          <a:srgbClr val="FF0000"/>
                        </a:solidFill>
                        <a:latin typeface="Cambria Math"/>
                      </a:rPr>
                      <m:t>≤</m:t>
                    </m:r>
                    <m:sSub>
                      <m:sSubPr>
                        <m:ctrlPr>
                          <a:rPr lang="en-SG" sz="2200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SG" sz="2200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SG" sz="2200" b="1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𝒋</m:t>
                        </m:r>
                      </m:sub>
                    </m:sSub>
                    <m:r>
                      <a:rPr lang="en-SG" sz="2200" b="0" i="1" smtClean="0">
                        <a:solidFill>
                          <a:srgbClr val="FF0000"/>
                        </a:solidFill>
                        <a:latin typeface="Cambria Math"/>
                      </a:rPr>
                      <m:t>+</m:t>
                    </m:r>
                    <m:r>
                      <a:rPr lang="en-SG" sz="2200" b="0" i="1" smtClean="0">
                        <a:solidFill>
                          <a:srgbClr val="FF0000"/>
                        </a:solidFill>
                        <a:latin typeface="Cambria Math"/>
                      </a:rPr>
                      <m:t>𝐸</m:t>
                    </m:r>
                    <m:r>
                      <a:rPr lang="en-SG" sz="2200" b="0" i="1" smtClean="0">
                        <a:solidFill>
                          <a:srgbClr val="FF0000"/>
                        </a:solidFill>
                        <a:latin typeface="Cambria Math"/>
                      </a:rPr>
                      <m:t>)</m:t>
                    </m:r>
                  </m:oMath>
                </a14:m>
                <a:endParaRPr lang="en-SG" sz="2200" b="0" dirty="0" smtClean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r>
                  <a:rPr lang="en-SG" sz="2200" dirty="0" smtClean="0">
                    <a:solidFill>
                      <a:srgbClr val="FF0000"/>
                    </a:solidFill>
                  </a:rPr>
                  <a:t>	for </a:t>
                </a:r>
                <a14:m>
                  <m:oMath xmlns:m="http://schemas.openxmlformats.org/officeDocument/2006/math">
                    <m:r>
                      <a:rPr lang="en-SG" sz="2200" b="0" i="1" smtClean="0">
                        <a:solidFill>
                          <a:srgbClr val="FF0000"/>
                        </a:solidFill>
                        <a:latin typeface="Cambria Math"/>
                      </a:rPr>
                      <m:t>𝑘</m:t>
                    </m:r>
                    <m:r>
                      <a:rPr lang="en-SG" sz="2200" b="0" i="1" smtClean="0">
                        <a:solidFill>
                          <a:srgbClr val="FF0000"/>
                        </a:solidFill>
                        <a:latin typeface="Cambria Math"/>
                      </a:rPr>
                      <m:t>=</m:t>
                    </m:r>
                    <m:r>
                      <a:rPr lang="en-SG" sz="2200" b="0" i="1" smtClean="0">
                        <a:solidFill>
                          <a:srgbClr val="FF0000"/>
                        </a:solidFill>
                        <a:latin typeface="Cambria Math"/>
                      </a:rPr>
                      <m:t>𝑖</m:t>
                    </m:r>
                    <m:r>
                      <a:rPr lang="en-SG" sz="2200" b="0" i="1" smtClean="0">
                        <a:solidFill>
                          <a:srgbClr val="FF0000"/>
                        </a:solidFill>
                        <a:latin typeface="Cambria Math"/>
                      </a:rPr>
                      <m:t> </m:t>
                    </m:r>
                    <m:r>
                      <a:rPr lang="en-SG" sz="2200" b="0" i="1" smtClean="0">
                        <a:solidFill>
                          <a:srgbClr val="FF0000"/>
                        </a:solidFill>
                        <a:latin typeface="Cambria Math"/>
                      </a:rPr>
                      <m:t>𝑡𝑜</m:t>
                    </m:r>
                    <m:r>
                      <a:rPr lang="en-SG" sz="2200" b="0" i="1" smtClean="0">
                        <a:solidFill>
                          <a:srgbClr val="FF0000"/>
                        </a:solidFill>
                        <a:latin typeface="Cambria Math"/>
                      </a:rPr>
                      <m:t> </m:t>
                    </m:r>
                    <m:r>
                      <a:rPr lang="en-SG" sz="2200" b="0" i="1" smtClean="0">
                        <a:solidFill>
                          <a:srgbClr val="FF0000"/>
                        </a:solidFill>
                        <a:latin typeface="Cambria Math"/>
                      </a:rPr>
                      <m:t>𝑗</m:t>
                    </m:r>
                  </m:oMath>
                </a14:m>
                <a:endParaRPr lang="en-SG" sz="2200" dirty="0" smtClean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r>
                  <a:rPr lang="en-SG" sz="2200" dirty="0">
                    <a:solidFill>
                      <a:srgbClr val="FF0000"/>
                    </a:solidFill>
                  </a:rPr>
                  <a:t>	</a:t>
                </a:r>
                <a:r>
                  <a:rPr lang="en-SG" sz="2200" dirty="0" smtClean="0">
                    <a:solidFill>
                      <a:srgbClr val="FF0000"/>
                    </a:solidFill>
                  </a:rPr>
                  <a:t>	update </a:t>
                </a:r>
                <a14:m>
                  <m:oMath xmlns:m="http://schemas.openxmlformats.org/officeDocument/2006/math">
                    <m:r>
                      <a:rPr lang="en-SG" sz="2200" b="0" i="1" smtClean="0">
                        <a:solidFill>
                          <a:srgbClr val="FF0000"/>
                        </a:solidFill>
                        <a:latin typeface="Cambria Math"/>
                      </a:rPr>
                      <m:t>𝑑𝑝</m:t>
                    </m:r>
                    <m:d>
                      <m:dPr>
                        <m:begChr m:val="["/>
                        <m:endChr m:val="]"/>
                        <m:ctrlPr>
                          <a:rPr lang="en-SG" sz="2200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SG" sz="2200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𝑘</m:t>
                        </m:r>
                      </m:e>
                    </m:d>
                    <m:r>
                      <a:rPr lang="en-SG" sz="2200" b="0" i="1" smtClean="0">
                        <a:solidFill>
                          <a:srgbClr val="FF0000"/>
                        </a:solidFill>
                        <a:latin typeface="Cambria Math"/>
                      </a:rPr>
                      <m:t>=</m:t>
                    </m:r>
                  </m:oMath>
                </a14:m>
                <a:r>
                  <a:rPr lang="en-SG" sz="2200" dirty="0" smtClean="0">
                    <a:solidFill>
                      <a:srgbClr val="FF0000"/>
                    </a:solidFill>
                  </a:rPr>
                  <a:t> sum(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SG" sz="2200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SG" sz="2200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en-SG" sz="2200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𝑣</m:t>
                        </m:r>
                      </m:sub>
                    </m:sSub>
                    <m:r>
                      <a:rPr lang="en-SG" sz="2200" b="0" i="1" smtClean="0">
                        <a:solidFill>
                          <a:srgbClr val="FF0000"/>
                        </a:solidFill>
                        <a:latin typeface="Cambria Math"/>
                      </a:rPr>
                      <m:t>,</m:t>
                    </m:r>
                    <m:r>
                      <a:rPr lang="en-SG" sz="2200" b="0" i="1" smtClean="0">
                        <a:solidFill>
                          <a:srgbClr val="FF0000"/>
                        </a:solidFill>
                        <a:latin typeface="Cambria Math"/>
                      </a:rPr>
                      <m:t>𝑖</m:t>
                    </m:r>
                    <m:r>
                      <a:rPr lang="en-SG" sz="2200" b="0" i="1" smtClean="0">
                        <a:solidFill>
                          <a:srgbClr val="FF0000"/>
                        </a:solidFill>
                        <a:latin typeface="Cambria Math"/>
                      </a:rPr>
                      <m:t>≤</m:t>
                    </m:r>
                    <m:r>
                      <a:rPr lang="en-SG" sz="2200" b="0" i="1" smtClean="0">
                        <a:solidFill>
                          <a:srgbClr val="FF0000"/>
                        </a:solidFill>
                        <a:latin typeface="Cambria Math"/>
                      </a:rPr>
                      <m:t>𝑣</m:t>
                    </m:r>
                    <m:r>
                      <a:rPr lang="en-SG" sz="2200" b="0" i="1" smtClean="0">
                        <a:solidFill>
                          <a:srgbClr val="FF0000"/>
                        </a:solidFill>
                        <a:latin typeface="Cambria Math"/>
                      </a:rPr>
                      <m:t>≤</m:t>
                    </m:r>
                    <m:r>
                      <a:rPr lang="en-SG" sz="2200" b="0" i="1" smtClean="0">
                        <a:solidFill>
                          <a:srgbClr val="FF0000"/>
                        </a:solidFill>
                        <a:latin typeface="Cambria Math"/>
                      </a:rPr>
                      <m:t>𝑗</m:t>
                    </m:r>
                    <m:r>
                      <a:rPr lang="en-SG" sz="2200" b="0" i="1" smtClean="0">
                        <a:solidFill>
                          <a:srgbClr val="FF0000"/>
                        </a:solidFill>
                        <a:latin typeface="Cambria Math"/>
                      </a:rPr>
                      <m:t>)+</m:t>
                    </m:r>
                    <m:r>
                      <a:rPr lang="en-SG" sz="2200" b="0" i="1" smtClean="0">
                        <a:solidFill>
                          <a:srgbClr val="FF0000"/>
                        </a:solidFill>
                        <a:latin typeface="Cambria Math"/>
                      </a:rPr>
                      <m:t>𝑚𝑎𝑥𝑣</m:t>
                    </m:r>
                  </m:oMath>
                </a14:m>
                <a:endParaRPr lang="en-SG" sz="2200" dirty="0" smtClean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r>
                  <a:rPr lang="en-SG" sz="2200" dirty="0">
                    <a:solidFill>
                      <a:srgbClr val="FF0000"/>
                    </a:solidFill>
                  </a:rPr>
                  <a:t>		</a:t>
                </a:r>
                <a:r>
                  <a:rPr lang="en-SG" sz="2200" dirty="0" smtClean="0">
                    <a:solidFill>
                      <a:srgbClr val="FF0000"/>
                    </a:solidFill>
                  </a:rPr>
                  <a:t>update </a:t>
                </a:r>
                <a14:m>
                  <m:oMath xmlns:m="http://schemas.openxmlformats.org/officeDocument/2006/math">
                    <m:r>
                      <a:rPr lang="en-SG" sz="2200" b="0" i="1" smtClean="0">
                        <a:solidFill>
                          <a:srgbClr val="FF0000"/>
                        </a:solidFill>
                        <a:latin typeface="Cambria Math"/>
                      </a:rPr>
                      <m:t>𝑚𝑎𝑥𝑑𝑝</m:t>
                    </m:r>
                    <m:d>
                      <m:dPr>
                        <m:begChr m:val="["/>
                        <m:endChr m:val="]"/>
                        <m:ctrlPr>
                          <a:rPr lang="en-SG" sz="2200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SG" sz="2200" b="0" i="1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SG" sz="2200" b="0" i="1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𝑋</m:t>
                            </m:r>
                          </m:e>
                          <m:sub>
                            <m:r>
                              <a:rPr lang="en-SG" sz="2200" b="0" i="1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SG" sz="2200" b="0" i="1" smtClean="0">
                        <a:solidFill>
                          <a:srgbClr val="FF0000"/>
                        </a:solidFill>
                        <a:latin typeface="Cambria Math"/>
                      </a:rPr>
                      <m:t>=</m:t>
                    </m:r>
                    <m:r>
                      <a:rPr lang="en-SG" sz="2200" b="0" i="1" smtClean="0">
                        <a:solidFill>
                          <a:srgbClr val="FF0000"/>
                        </a:solidFill>
                        <a:latin typeface="Cambria Math"/>
                      </a:rPr>
                      <m:t>𝑑𝑝</m:t>
                    </m:r>
                    <m:d>
                      <m:dPr>
                        <m:begChr m:val="["/>
                        <m:endChr m:val="]"/>
                        <m:ctrlPr>
                          <a:rPr lang="en-SG" sz="2200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SG" sz="2200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𝑘</m:t>
                        </m:r>
                      </m:e>
                    </m:d>
                  </m:oMath>
                </a14:m>
                <a:endParaRPr lang="en-SG" sz="2200" b="0" dirty="0" smtClean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r>
                  <a:rPr lang="en-SG" sz="2200" dirty="0">
                    <a:solidFill>
                      <a:srgbClr val="FF0000"/>
                    </a:solidFill>
                  </a:rPr>
                  <a:t>	</a:t>
                </a:r>
                <a:r>
                  <a:rPr lang="en-SG" sz="2200" dirty="0" smtClean="0">
                    <a:solidFill>
                      <a:srgbClr val="FF0000"/>
                    </a:solidFill>
                  </a:rPr>
                  <a:t>skip for loop to gate </a:t>
                </a:r>
                <a14:m>
                  <m:oMath xmlns:m="http://schemas.openxmlformats.org/officeDocument/2006/math">
                    <m:r>
                      <a:rPr lang="en-SG" sz="2200" b="0" i="1" smtClean="0">
                        <a:solidFill>
                          <a:srgbClr val="FF0000"/>
                        </a:solidFill>
                        <a:latin typeface="Cambria Math"/>
                      </a:rPr>
                      <m:t>𝑗</m:t>
                    </m:r>
                    <m:r>
                      <a:rPr lang="en-SG" sz="2200" b="0" i="1" smtClean="0">
                        <a:solidFill>
                          <a:srgbClr val="FF0000"/>
                        </a:solidFill>
                        <a:latin typeface="Cambria Math"/>
                      </a:rPr>
                      <m:t>+1</m:t>
                    </m:r>
                  </m:oMath>
                </a14:m>
                <a:endParaRPr lang="en-SG" sz="2200" b="0" dirty="0" smtClean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r>
                  <a:rPr lang="en-SG" sz="2200" dirty="0"/>
                  <a:t>print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SG" sz="2200">
                        <a:latin typeface="Cambria Math"/>
                      </a:rPr>
                      <m:t>max</m:t>
                    </m:r>
                    <m:r>
                      <a:rPr lang="en-SG" sz="2200" i="1">
                        <a:latin typeface="Cambria Math"/>
                      </a:rPr>
                      <m:t>⁡(</m:t>
                    </m:r>
                    <m:r>
                      <a:rPr lang="en-SG" sz="2200" i="1">
                        <a:latin typeface="Cambria Math"/>
                      </a:rPr>
                      <m:t>𝑑𝑝</m:t>
                    </m:r>
                    <m:d>
                      <m:dPr>
                        <m:begChr m:val="["/>
                        <m:endChr m:val="]"/>
                        <m:ctrlPr>
                          <a:rPr lang="en-SG" sz="2200" i="1">
                            <a:latin typeface="Cambria Math"/>
                          </a:rPr>
                        </m:ctrlPr>
                      </m:dPr>
                      <m:e>
                        <m:r>
                          <a:rPr lang="en-SG" sz="2200" i="1">
                            <a:latin typeface="Cambria Math"/>
                          </a:rPr>
                          <m:t>𝑖</m:t>
                        </m:r>
                      </m:e>
                    </m:d>
                    <m:r>
                      <a:rPr lang="en-SG" sz="2200" i="1">
                        <a:latin typeface="Cambria Math"/>
                      </a:rPr>
                      <m:t>,1≤</m:t>
                    </m:r>
                    <m:r>
                      <a:rPr lang="en-SG" sz="2200" i="1">
                        <a:latin typeface="Cambria Math"/>
                      </a:rPr>
                      <m:t>𝑖</m:t>
                    </m:r>
                    <m:r>
                      <a:rPr lang="en-SG" sz="2200" i="1">
                        <a:latin typeface="Cambria Math"/>
                      </a:rPr>
                      <m:t>≤</m:t>
                    </m:r>
                    <m:r>
                      <a:rPr lang="en-SG" sz="2200" i="1">
                        <a:latin typeface="Cambria Math"/>
                      </a:rPr>
                      <m:t>𝑁</m:t>
                    </m:r>
                    <m:r>
                      <a:rPr lang="en-SG" sz="2200" i="1">
                        <a:latin typeface="Cambria Math"/>
                      </a:rPr>
                      <m:t>)</m:t>
                    </m:r>
                  </m:oMath>
                </a14:m>
                <a:endParaRPr lang="en-SG" sz="2200" dirty="0"/>
              </a:p>
              <a:p>
                <a:pPr marL="0" indent="0">
                  <a:buNone/>
                </a:pPr>
                <a:endParaRPr lang="en-SG" sz="2200" b="0" dirty="0" smtClean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endParaRPr lang="en-SG" sz="22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95400"/>
                <a:ext cx="8363272" cy="5141168"/>
              </a:xfrm>
              <a:blipFill rotWithShape="1">
                <a:blip r:embed="rId2"/>
                <a:stretch>
                  <a:fillRect l="-875" t="-712" b="-5813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91369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Task 2: Fabric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Author: Mark </a:t>
            </a:r>
            <a:r>
              <a:rPr lang="en-US" dirty="0" err="1" smtClean="0"/>
              <a:t>Theng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2424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smtClean="0"/>
              <a:t>Subtask 7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403648"/>
                <a:ext cx="8229600" cy="4997152"/>
              </a:xfrm>
            </p:spPr>
            <p:txBody>
              <a:bodyPr>
                <a:normAutofit/>
              </a:bodyPr>
              <a:lstStyle/>
              <a:p>
                <a:r>
                  <a:rPr lang="en-SG" sz="2800" dirty="0" smtClean="0"/>
                  <a:t>Same as subtask 5  but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SG" sz="28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SG" sz="2800" b="0" i="1" smtClean="0">
                            <a:latin typeface="Cambria Math"/>
                          </a:rPr>
                          <m:t>𝐸</m:t>
                        </m:r>
                      </m:e>
                      <m:sub>
                        <m:r>
                          <a:rPr lang="en-SG" sz="2800" b="0" i="1" smtClean="0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SG" sz="2800" dirty="0" smtClean="0"/>
                  <a:t> may not be equal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SG" sz="28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SG" sz="2800" b="0" i="1" smtClean="0">
                            <a:latin typeface="Cambria Math"/>
                          </a:rPr>
                          <m:t>𝐸</m:t>
                        </m:r>
                      </m:e>
                      <m:sub>
                        <m:r>
                          <a:rPr lang="en-SG" sz="2800" b="0" i="1" smtClean="0">
                            <a:latin typeface="Cambria Math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SG" sz="2800" dirty="0" smtClean="0"/>
                  <a:t> so the previous solution does not work</a:t>
                </a:r>
              </a:p>
              <a:p>
                <a:r>
                  <a:rPr lang="en-SG" sz="2800" dirty="0" smtClean="0"/>
                  <a:t>Condition to go from gate </a:t>
                </a:r>
                <a14:m>
                  <m:oMath xmlns:m="http://schemas.openxmlformats.org/officeDocument/2006/math">
                    <m:r>
                      <a:rPr lang="en-SG" sz="2800" b="0" i="1" smtClean="0">
                        <a:latin typeface="Cambria Math"/>
                      </a:rPr>
                      <m:t>𝑖</m:t>
                    </m:r>
                  </m:oMath>
                </a14:m>
                <a:r>
                  <a:rPr lang="en-SG" sz="2800" dirty="0" smtClean="0"/>
                  <a:t> to gate </a:t>
                </a:r>
                <a14:m>
                  <m:oMath xmlns:m="http://schemas.openxmlformats.org/officeDocument/2006/math">
                    <m:r>
                      <a:rPr lang="en-SG" sz="2800" b="0" i="1" smtClean="0">
                        <a:latin typeface="Cambria Math"/>
                      </a:rPr>
                      <m:t>𝑗</m:t>
                    </m:r>
                  </m:oMath>
                </a14:m>
                <a:r>
                  <a:rPr lang="en-SG" sz="2800" dirty="0" smtClean="0"/>
                  <a:t> is </a:t>
                </a:r>
              </a:p>
              <a:p>
                <a:r>
                  <a:rPr lang="en-SG" sz="28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SG" sz="2800" i="1">
                            <a:latin typeface="Cambria Math"/>
                          </a:rPr>
                        </m:ctrlPr>
                      </m:sSubPr>
                      <m:e>
                        <m:r>
                          <a:rPr lang="en-SG" sz="2800" i="1"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SG" sz="2800" i="1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SG" sz="2800" i="1">
                        <a:latin typeface="Cambria Math"/>
                      </a:rPr>
                      <m:t>−</m:t>
                    </m:r>
                    <m:sSub>
                      <m:sSubPr>
                        <m:ctrlPr>
                          <a:rPr lang="en-SG" sz="2800" i="1">
                            <a:latin typeface="Cambria Math"/>
                          </a:rPr>
                        </m:ctrlPr>
                      </m:sSubPr>
                      <m:e>
                        <m:r>
                          <a:rPr lang="en-SG" sz="2800" i="1">
                            <a:latin typeface="Cambria Math"/>
                          </a:rPr>
                          <m:t>𝐸</m:t>
                        </m:r>
                      </m:e>
                      <m:sub>
                        <m:r>
                          <a:rPr lang="en-SG" sz="2800" i="1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SG" sz="2800" i="1">
                        <a:latin typeface="Cambria Math"/>
                      </a:rPr>
                      <m:t>≤</m:t>
                    </m:r>
                    <m:sSub>
                      <m:sSubPr>
                        <m:ctrlPr>
                          <a:rPr lang="en-SG" sz="2800" i="1">
                            <a:latin typeface="Cambria Math"/>
                          </a:rPr>
                        </m:ctrlPr>
                      </m:sSubPr>
                      <m:e>
                        <m:r>
                          <a:rPr lang="en-SG" sz="2800" i="1"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SG" sz="2800" i="1">
                            <a:latin typeface="Cambria Math"/>
                          </a:rPr>
                          <m:t>𝑗</m:t>
                        </m:r>
                      </m:sub>
                    </m:sSub>
                    <m:r>
                      <a:rPr lang="en-SG" sz="2800" i="1">
                        <a:latin typeface="Cambria Math"/>
                      </a:rPr>
                      <m:t>≤</m:t>
                    </m:r>
                    <m:sSub>
                      <m:sSubPr>
                        <m:ctrlPr>
                          <a:rPr lang="en-SG" sz="2800" i="1">
                            <a:latin typeface="Cambria Math"/>
                          </a:rPr>
                        </m:ctrlPr>
                      </m:sSubPr>
                      <m:e>
                        <m:r>
                          <a:rPr lang="en-SG" sz="2800" i="1"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SG" sz="2800" i="1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SG" sz="2800" i="1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SG" sz="2800" i="1">
                            <a:latin typeface="Cambria Math"/>
                          </a:rPr>
                        </m:ctrlPr>
                      </m:sSubPr>
                      <m:e>
                        <m:r>
                          <a:rPr lang="en-SG" sz="2800" i="1">
                            <a:latin typeface="Cambria Math"/>
                          </a:rPr>
                          <m:t>𝐸</m:t>
                        </m:r>
                      </m:e>
                      <m:sub>
                        <m:r>
                          <a:rPr lang="en-SG" sz="2800" i="1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SG" sz="28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SG" sz="2800" i="1">
                            <a:latin typeface="Cambria Math"/>
                          </a:rPr>
                        </m:ctrlPr>
                      </m:sSubPr>
                      <m:e>
                        <m:r>
                          <a:rPr lang="en-SG" sz="2800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SG" sz="2800" i="1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SG" sz="2800" i="1">
                        <a:latin typeface="Cambria Math"/>
                      </a:rPr>
                      <m:t>−</m:t>
                    </m:r>
                    <m:sSub>
                      <m:sSubPr>
                        <m:ctrlPr>
                          <a:rPr lang="en-SG" sz="2800" i="1">
                            <a:latin typeface="Cambria Math"/>
                          </a:rPr>
                        </m:ctrlPr>
                      </m:sSubPr>
                      <m:e>
                        <m:r>
                          <a:rPr lang="en-SG" sz="2800" i="1">
                            <a:latin typeface="Cambria Math"/>
                          </a:rPr>
                          <m:t>𝐸</m:t>
                        </m:r>
                      </m:e>
                      <m:sub>
                        <m:r>
                          <a:rPr lang="en-SG" sz="2800" i="1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SG" sz="2800" i="1">
                        <a:latin typeface="Cambria Math"/>
                      </a:rPr>
                      <m:t>≤</m:t>
                    </m:r>
                    <m:sSub>
                      <m:sSubPr>
                        <m:ctrlPr>
                          <a:rPr lang="en-SG" sz="2800" i="1">
                            <a:latin typeface="Cambria Math"/>
                          </a:rPr>
                        </m:ctrlPr>
                      </m:sSubPr>
                      <m:e>
                        <m:r>
                          <a:rPr lang="en-SG" sz="2800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SG" sz="2800" i="1">
                            <a:latin typeface="Cambria Math"/>
                          </a:rPr>
                          <m:t>𝑗</m:t>
                        </m:r>
                      </m:sub>
                    </m:sSub>
                    <m:r>
                      <a:rPr lang="en-SG" sz="2800" i="1">
                        <a:latin typeface="Cambria Math"/>
                      </a:rPr>
                      <m:t>≤</m:t>
                    </m:r>
                    <m:sSub>
                      <m:sSubPr>
                        <m:ctrlPr>
                          <a:rPr lang="en-SG" sz="2800" i="1">
                            <a:latin typeface="Cambria Math"/>
                          </a:rPr>
                        </m:ctrlPr>
                      </m:sSubPr>
                      <m:e>
                        <m:r>
                          <a:rPr lang="en-SG" sz="2800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SG" sz="2800" i="1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SG" sz="2800" i="1">
                        <a:latin typeface="Cambria Math"/>
                      </a:rPr>
                      <m:t>)</m:t>
                    </m:r>
                  </m:oMath>
                </a14:m>
                <a:endParaRPr lang="en-SG" sz="2800" dirty="0" smtClean="0"/>
              </a:p>
              <a:p>
                <a:r>
                  <a:rPr lang="en-SG" sz="2800" dirty="0" smtClean="0"/>
                  <a:t>Thus, gate </a:t>
                </a:r>
                <a14:m>
                  <m:oMath xmlns:m="http://schemas.openxmlformats.org/officeDocument/2006/math">
                    <m:r>
                      <a:rPr lang="en-SG" sz="2800" b="0" i="1" smtClean="0">
                        <a:latin typeface="Cambria Math"/>
                      </a:rPr>
                      <m:t>𝑗</m:t>
                    </m:r>
                  </m:oMath>
                </a14:m>
                <a:r>
                  <a:rPr lang="en-SG" sz="2800" dirty="0" smtClean="0"/>
                  <a:t> must lie in the rectangle below</a:t>
                </a:r>
                <a:endParaRPr lang="en-SG" sz="2800" dirty="0"/>
              </a:p>
              <a:p>
                <a:endParaRPr lang="en-SG" sz="2800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403648"/>
                <a:ext cx="8229600" cy="4997152"/>
              </a:xfrm>
              <a:blipFill rotWithShape="1">
                <a:blip r:embed="rId2"/>
                <a:stretch>
                  <a:fillRect l="-1259" t="-1098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3962400"/>
            <a:ext cx="6506227" cy="29102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78139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smtClean="0"/>
              <a:t>2D Segment Tree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4"/>
                <a:ext cx="8534400" cy="5105396"/>
              </a:xfrm>
            </p:spPr>
            <p:txBody>
              <a:bodyPr>
                <a:noAutofit/>
              </a:bodyPr>
              <a:lstStyle/>
              <a:p>
                <a:r>
                  <a:rPr lang="en-SG" sz="2800" dirty="0" smtClean="0"/>
                  <a:t>Use a discretised 2-dimensional segment tree, which can query a rectangular range in </a:t>
                </a:r>
                <a14:m>
                  <m:oMath xmlns:m="http://schemas.openxmlformats.org/officeDocument/2006/math">
                    <m:r>
                      <a:rPr lang="en-SG" sz="2800" b="0" i="1" smtClean="0">
                        <a:latin typeface="Cambria Math"/>
                      </a:rPr>
                      <m:t>𝑂</m:t>
                    </m:r>
                    <m:r>
                      <a:rPr lang="en-SG" sz="2800" b="0" i="1" smtClean="0">
                        <a:latin typeface="Cambria Math"/>
                      </a:rPr>
                      <m:t>(</m:t>
                    </m:r>
                    <m:func>
                      <m:funcPr>
                        <m:ctrlPr>
                          <a:rPr lang="en-SG" sz="2800" b="0" i="1" smtClean="0">
                            <a:latin typeface="Cambria Math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en-SG" sz="2800" b="0" i="1" smtClean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SG" sz="2800" b="0" i="0" smtClean="0">
                                <a:latin typeface="Cambria Math"/>
                              </a:rPr>
                              <m:t>log</m:t>
                            </m:r>
                          </m:e>
                          <m:sup>
                            <m:r>
                              <a:rPr lang="en-SG" sz="2800" b="0" i="1" smtClean="0">
                                <a:latin typeface="Cambria Math"/>
                              </a:rPr>
                              <m:t>2</m:t>
                            </m:r>
                          </m:sup>
                        </m:sSup>
                      </m:fName>
                      <m:e>
                        <m:r>
                          <a:rPr lang="en-SG" sz="2800" b="0" i="1" smtClean="0">
                            <a:latin typeface="Cambria Math"/>
                          </a:rPr>
                          <m:t>𝑁</m:t>
                        </m:r>
                        <m:r>
                          <a:rPr lang="en-SG" sz="2800" b="0" i="1" smtClean="0">
                            <a:latin typeface="Cambria Math"/>
                          </a:rPr>
                          <m:t>)</m:t>
                        </m:r>
                      </m:e>
                    </m:func>
                  </m:oMath>
                </a14:m>
                <a:r>
                  <a:rPr lang="en-SG" sz="2800" dirty="0" smtClean="0"/>
                  <a:t> time</a:t>
                </a:r>
              </a:p>
              <a:p>
                <a:endParaRPr lang="en-SG" sz="2800" dirty="0"/>
              </a:p>
              <a:p>
                <a:pPr marL="0" indent="0">
                  <a:buNone/>
                </a:pPr>
                <a:r>
                  <a:rPr lang="en-SG" sz="2800" dirty="0" smtClean="0"/>
                  <a:t>for </a:t>
                </a:r>
                <a14:m>
                  <m:oMath xmlns:m="http://schemas.openxmlformats.org/officeDocument/2006/math">
                    <m:r>
                      <a:rPr lang="en-SG" sz="2800" b="0" i="1" smtClean="0">
                        <a:latin typeface="Cambria Math"/>
                      </a:rPr>
                      <m:t>𝑖</m:t>
                    </m:r>
                    <m:r>
                      <a:rPr lang="en-SG" sz="2800" b="0" i="1" smtClean="0">
                        <a:latin typeface="Cambria Math"/>
                      </a:rPr>
                      <m:t>=1 </m:t>
                    </m:r>
                    <m:r>
                      <a:rPr lang="en-SG" sz="2800" b="0" i="1" smtClean="0">
                        <a:latin typeface="Cambria Math"/>
                      </a:rPr>
                      <m:t>𝑡𝑜</m:t>
                    </m:r>
                    <m:r>
                      <a:rPr lang="en-SG" sz="2800" b="0" i="1" smtClean="0">
                        <a:latin typeface="Cambria Math"/>
                      </a:rPr>
                      <m:t> </m:t>
                    </m:r>
                    <m:r>
                      <a:rPr lang="en-SG" sz="2800" b="0" i="1" smtClean="0">
                        <a:latin typeface="Cambria Math"/>
                      </a:rPr>
                      <m:t>𝑁</m:t>
                    </m:r>
                  </m:oMath>
                </a14:m>
                <a:endParaRPr lang="en-SG" sz="2800" b="0" dirty="0" smtClean="0"/>
              </a:p>
              <a:p>
                <a:pPr marL="0" indent="0">
                  <a:buNone/>
                </a:pPr>
                <a:r>
                  <a:rPr lang="en-SG" sz="2800" dirty="0" smtClean="0"/>
                  <a:t>	</a:t>
                </a:r>
                <a14:m>
                  <m:oMath xmlns:m="http://schemas.openxmlformats.org/officeDocument/2006/math">
                    <m:r>
                      <a:rPr lang="en-SG" sz="2800" b="0" i="1" smtClean="0">
                        <a:latin typeface="Cambria Math"/>
                      </a:rPr>
                      <m:t>𝑑𝑝</m:t>
                    </m:r>
                    <m:d>
                      <m:dPr>
                        <m:begChr m:val="["/>
                        <m:endChr m:val="]"/>
                        <m:ctrlPr>
                          <a:rPr lang="en-SG" sz="2800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SG" sz="2800" b="0" i="1" smtClean="0">
                            <a:latin typeface="Cambria Math"/>
                          </a:rPr>
                          <m:t>𝑖</m:t>
                        </m:r>
                      </m:e>
                    </m:d>
                    <m:r>
                      <a:rPr lang="en-SG" sz="2800" b="0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SG" sz="28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SG" sz="2800" b="0" i="1" smtClean="0"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en-SG" sz="2800" b="0" i="1" smtClean="0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SG" sz="2800" b="0" i="0" smtClean="0">
                        <a:latin typeface="Cambria Math"/>
                      </a:rPr>
                      <m:t>+</m:t>
                    </m:r>
                    <m:r>
                      <m:rPr>
                        <m:sty m:val="p"/>
                      </m:rPr>
                      <a:rPr lang="en-SG" sz="2800" b="0" i="0" smtClean="0">
                        <a:latin typeface="Cambria Math"/>
                      </a:rPr>
                      <m:t>max</m:t>
                    </m:r>
                    <m:r>
                      <a:rPr lang="en-SG" sz="2800" b="0" i="0" smtClean="0">
                        <a:latin typeface="Cambria Math"/>
                      </a:rPr>
                      <m:t>(</m:t>
                    </m:r>
                    <m:r>
                      <a:rPr lang="en-SG" sz="2800" b="0" i="1" smtClean="0">
                        <a:latin typeface="Cambria Math"/>
                      </a:rPr>
                      <m:t>𝑓</m:t>
                    </m:r>
                    <m:r>
                      <a:rPr lang="en-SG" sz="2800" b="0" i="1" smtClean="0">
                        <a:latin typeface="Cambria Math"/>
                      </a:rPr>
                      <m:t>(</m:t>
                    </m:r>
                    <m:r>
                      <a:rPr lang="en-SG" sz="2800" b="0" i="1" smtClean="0">
                        <a:latin typeface="Cambria Math"/>
                      </a:rPr>
                      <m:t>𝑋</m:t>
                    </m:r>
                    <m:r>
                      <a:rPr lang="en-SG" sz="2800" b="0" i="1" smtClean="0">
                        <a:latin typeface="Cambria Math"/>
                      </a:rPr>
                      <m:t>,</m:t>
                    </m:r>
                    <m:r>
                      <a:rPr lang="en-SG" sz="2800" b="0" i="1" smtClean="0">
                        <a:latin typeface="Cambria Math"/>
                      </a:rPr>
                      <m:t>𝑌</m:t>
                    </m:r>
                    <m:r>
                      <a:rPr lang="en-SG" sz="2800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en-SG" sz="2800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SG" sz="2800" i="1">
                            <a:latin typeface="Cambria Math"/>
                          </a:rPr>
                        </m:ctrlPr>
                      </m:sSubPr>
                      <m:e>
                        <m:r>
                          <a:rPr lang="en-SG" sz="2800" i="1"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SG" sz="2800" i="1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SG" sz="2800" i="1">
                        <a:latin typeface="Cambria Math"/>
                      </a:rPr>
                      <m:t>−</m:t>
                    </m:r>
                    <m:sSub>
                      <m:sSubPr>
                        <m:ctrlPr>
                          <a:rPr lang="en-SG" sz="2800" i="1">
                            <a:latin typeface="Cambria Math"/>
                          </a:rPr>
                        </m:ctrlPr>
                      </m:sSubPr>
                      <m:e>
                        <m:r>
                          <a:rPr lang="en-SG" sz="2800" i="1">
                            <a:latin typeface="Cambria Math"/>
                          </a:rPr>
                          <m:t>𝐸</m:t>
                        </m:r>
                      </m:e>
                      <m:sub>
                        <m:r>
                          <a:rPr lang="en-SG" sz="2800" i="1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SG" sz="2800" i="1">
                        <a:latin typeface="Cambria Math"/>
                      </a:rPr>
                      <m:t>≤</m:t>
                    </m:r>
                    <m:r>
                      <a:rPr lang="en-SG" sz="2800" b="0" i="1" smtClean="0">
                        <a:latin typeface="Cambria Math"/>
                      </a:rPr>
                      <m:t>𝑋</m:t>
                    </m:r>
                    <m:r>
                      <a:rPr lang="en-SG" sz="2800" i="1">
                        <a:latin typeface="Cambria Math"/>
                      </a:rPr>
                      <m:t>≤</m:t>
                    </m:r>
                    <m:sSub>
                      <m:sSubPr>
                        <m:ctrlPr>
                          <a:rPr lang="en-SG" sz="2800" i="1">
                            <a:latin typeface="Cambria Math"/>
                          </a:rPr>
                        </m:ctrlPr>
                      </m:sSubPr>
                      <m:e>
                        <m:r>
                          <a:rPr lang="en-SG" sz="2800" i="1"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SG" sz="2800" i="1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SG" sz="2800" b="0" i="1" smtClean="0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SG" sz="28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SG" sz="2800" b="0" i="1" smtClean="0">
                            <a:latin typeface="Cambria Math"/>
                          </a:rPr>
                          <m:t>𝐸</m:t>
                        </m:r>
                      </m:e>
                      <m:sub>
                        <m:r>
                          <a:rPr lang="en-SG" sz="2800" b="0" i="1" smtClean="0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SG" sz="2800" dirty="0" smtClean="0"/>
                  <a:t>	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SG" sz="2800" i="1">
                            <a:latin typeface="Cambria Math"/>
                          </a:rPr>
                        </m:ctrlPr>
                      </m:sSubPr>
                      <m:e>
                        <m:r>
                          <a:rPr lang="en-SG" sz="2800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SG" sz="2800" i="1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SG" sz="2800" i="1">
                        <a:latin typeface="Cambria Math"/>
                      </a:rPr>
                      <m:t>−</m:t>
                    </m:r>
                    <m:sSub>
                      <m:sSubPr>
                        <m:ctrlPr>
                          <a:rPr lang="en-SG" sz="2800" i="1">
                            <a:latin typeface="Cambria Math"/>
                          </a:rPr>
                        </m:ctrlPr>
                      </m:sSubPr>
                      <m:e>
                        <m:r>
                          <a:rPr lang="en-SG" sz="2800" i="1">
                            <a:latin typeface="Cambria Math"/>
                          </a:rPr>
                          <m:t>𝐸</m:t>
                        </m:r>
                      </m:e>
                      <m:sub>
                        <m:r>
                          <a:rPr lang="en-SG" sz="2800" i="1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SG" sz="2800" i="1">
                        <a:latin typeface="Cambria Math"/>
                      </a:rPr>
                      <m:t>≤</m:t>
                    </m:r>
                    <m:r>
                      <a:rPr lang="en-SG" sz="2800" i="1">
                        <a:latin typeface="Cambria Math"/>
                      </a:rPr>
                      <m:t>𝑌</m:t>
                    </m:r>
                    <m:r>
                      <a:rPr lang="en-SG" sz="2800" i="1">
                        <a:latin typeface="Cambria Math"/>
                      </a:rPr>
                      <m:t>≤</m:t>
                    </m:r>
                    <m:sSub>
                      <m:sSubPr>
                        <m:ctrlPr>
                          <a:rPr lang="en-SG" sz="2800" i="1">
                            <a:latin typeface="Cambria Math"/>
                          </a:rPr>
                        </m:ctrlPr>
                      </m:sSubPr>
                      <m:e>
                        <m:r>
                          <a:rPr lang="en-SG" sz="2800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SG" sz="2800" i="1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SG" sz="2800" i="1">
                        <a:latin typeface="Cambria Math"/>
                      </a:rPr>
                      <m:t>)</m:t>
                    </m:r>
                  </m:oMath>
                </a14:m>
                <a:endParaRPr lang="en-SG" sz="2800" dirty="0" smtClean="0"/>
              </a:p>
              <a:p>
                <a:pPr marL="0" indent="0">
                  <a:buNone/>
                </a:pPr>
                <a:r>
                  <a:rPr lang="en-SG" sz="2800" dirty="0"/>
                  <a:t>	</a:t>
                </a:r>
                <a:r>
                  <a:rPr lang="en-SG" sz="2800" dirty="0" smtClean="0"/>
                  <a:t>Update point </a:t>
                </a:r>
                <a14:m>
                  <m:oMath xmlns:m="http://schemas.openxmlformats.org/officeDocument/2006/math">
                    <m:r>
                      <a:rPr lang="en-SG" sz="2800" b="0" i="1" smtClean="0">
                        <a:latin typeface="Cambria Math"/>
                      </a:rPr>
                      <m:t>𝑓</m:t>
                    </m:r>
                    <m:d>
                      <m:dPr>
                        <m:ctrlPr>
                          <a:rPr lang="en-SG" sz="2800" b="0" i="1" smtClean="0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SG" sz="28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SG" sz="2800" b="0" i="1" smtClean="0">
                                <a:latin typeface="Cambria Math"/>
                              </a:rPr>
                              <m:t>𝑋</m:t>
                            </m:r>
                          </m:e>
                          <m:sub>
                            <m:r>
                              <a:rPr lang="en-SG" sz="2800" b="0" i="1" smtClean="0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en-SG" sz="2800" b="0" i="1" smtClean="0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SG" sz="28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SG" sz="2800" b="0" i="1" smtClean="0">
                                <a:latin typeface="Cambria Math"/>
                              </a:rPr>
                              <m:t>𝑌</m:t>
                            </m:r>
                          </m:e>
                          <m:sub>
                            <m:r>
                              <a:rPr lang="en-SG" sz="2800" b="0" i="1" smtClean="0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SG" sz="2800" b="0" i="1" smtClean="0">
                        <a:latin typeface="Cambria Math"/>
                      </a:rPr>
                      <m:t>=</m:t>
                    </m:r>
                    <m:r>
                      <a:rPr lang="en-SG" sz="2800" b="0" i="1" smtClean="0">
                        <a:latin typeface="Cambria Math"/>
                      </a:rPr>
                      <m:t>𝑑𝑝</m:t>
                    </m:r>
                    <m:r>
                      <a:rPr lang="en-SG" sz="2800" b="0" i="1" smtClean="0">
                        <a:latin typeface="Cambria Math"/>
                      </a:rPr>
                      <m:t>[</m:t>
                    </m:r>
                    <m:r>
                      <a:rPr lang="en-SG" sz="2800" b="0" i="1" smtClean="0">
                        <a:latin typeface="Cambria Math"/>
                      </a:rPr>
                      <m:t>𝑖</m:t>
                    </m:r>
                    <m:r>
                      <a:rPr lang="en-SG" sz="2800" b="0" i="1" smtClean="0">
                        <a:latin typeface="Cambria Math"/>
                      </a:rPr>
                      <m:t>]</m:t>
                    </m:r>
                  </m:oMath>
                </a14:m>
                <a:endParaRPr lang="en-SG" sz="2800" dirty="0"/>
              </a:p>
              <a:p>
                <a:pPr marL="0" indent="0">
                  <a:buNone/>
                </a:pPr>
                <a:r>
                  <a:rPr lang="en-SG" sz="2800" dirty="0"/>
                  <a:t>print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SG" sz="2800" i="1">
                            <a:latin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SG" sz="2800">
                            <a:latin typeface="Cambria Math"/>
                          </a:rPr>
                          <m:t>max</m:t>
                        </m:r>
                      </m:fName>
                      <m:e>
                        <m:d>
                          <m:dPr>
                            <m:ctrlPr>
                              <a:rPr lang="en-SG" sz="2800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SG" sz="2800" i="1">
                                <a:latin typeface="Cambria Math"/>
                              </a:rPr>
                              <m:t>𝑑𝑝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SG" sz="2800" i="1"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en-SG" sz="2800" i="1">
                                    <a:latin typeface="Cambria Math"/>
                                  </a:rPr>
                                  <m:t>𝑖</m:t>
                                </m:r>
                              </m:e>
                            </m:d>
                            <m:r>
                              <a:rPr lang="en-SG" sz="2800" i="1">
                                <a:latin typeface="Cambria Math"/>
                              </a:rPr>
                              <m:t>,1≤</m:t>
                            </m:r>
                            <m:r>
                              <a:rPr lang="en-SG" sz="2800" i="1">
                                <a:latin typeface="Cambria Math"/>
                              </a:rPr>
                              <m:t>𝑖</m:t>
                            </m:r>
                            <m:r>
                              <a:rPr lang="en-SG" sz="2800" i="1">
                                <a:latin typeface="Cambria Math"/>
                              </a:rPr>
                              <m:t>≤</m:t>
                            </m:r>
                            <m:r>
                              <a:rPr lang="en-SG" sz="2800" i="1">
                                <a:latin typeface="Cambria Math"/>
                              </a:rPr>
                              <m:t>𝑁</m:t>
                            </m:r>
                          </m:e>
                        </m:d>
                      </m:e>
                    </m:func>
                  </m:oMath>
                </a14:m>
                <a:endParaRPr lang="en-SG" sz="2800" dirty="0" smtClean="0"/>
              </a:p>
              <a:p>
                <a:pPr marL="0" indent="0">
                  <a:buNone/>
                </a:pPr>
                <a:endParaRPr lang="en-SG" sz="2800" dirty="0"/>
              </a:p>
              <a:p>
                <a:r>
                  <a:rPr lang="en-SG" sz="2800" dirty="0"/>
                  <a:t>R</a:t>
                </a:r>
                <a:r>
                  <a:rPr lang="en-SG" sz="2800" dirty="0" smtClean="0"/>
                  <a:t>untime is approximately </a:t>
                </a:r>
                <a14:m>
                  <m:oMath xmlns:m="http://schemas.openxmlformats.org/officeDocument/2006/math">
                    <m:r>
                      <a:rPr lang="en-SG" sz="2800" i="1">
                        <a:latin typeface="Cambria Math"/>
                      </a:rPr>
                      <m:t>𝑂</m:t>
                    </m:r>
                    <m:r>
                      <a:rPr lang="en-SG" sz="2800" i="1">
                        <a:latin typeface="Cambria Math"/>
                      </a:rPr>
                      <m:t>(</m:t>
                    </m:r>
                    <m:r>
                      <a:rPr lang="en-SG" sz="2800" i="1">
                        <a:latin typeface="Cambria Math"/>
                      </a:rPr>
                      <m:t>𝑁</m:t>
                    </m:r>
                    <m:func>
                      <m:funcPr>
                        <m:ctrlPr>
                          <a:rPr lang="en-SG" sz="2800" i="1">
                            <a:latin typeface="Cambria Math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en-SG" sz="2800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SG" sz="2800">
                                <a:latin typeface="Cambria Math"/>
                              </a:rPr>
                              <m:t>log</m:t>
                            </m:r>
                          </m:e>
                          <m:sup>
                            <m:r>
                              <a:rPr lang="en-SG" sz="2800" i="1">
                                <a:latin typeface="Cambria Math"/>
                              </a:rPr>
                              <m:t>2</m:t>
                            </m:r>
                          </m:sup>
                        </m:sSup>
                      </m:fName>
                      <m:e>
                        <m:r>
                          <a:rPr lang="en-SG" sz="2800" i="1">
                            <a:latin typeface="Cambria Math"/>
                          </a:rPr>
                          <m:t>𝑁</m:t>
                        </m:r>
                      </m:e>
                    </m:func>
                    <m:r>
                      <a:rPr lang="en-SG" sz="2800" i="1">
                        <a:latin typeface="Cambria Math"/>
                      </a:rPr>
                      <m:t>)</m:t>
                    </m:r>
                  </m:oMath>
                </a14:m>
                <a:endParaRPr lang="en-SG" sz="28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4"/>
                <a:ext cx="8534400" cy="5105396"/>
              </a:xfrm>
              <a:blipFill rotWithShape="1">
                <a:blip r:embed="rId2"/>
                <a:stretch>
                  <a:fillRect l="-1429" t="-1075" b="-478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96400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smtClean="0"/>
              <a:t>Subtask 8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SG" sz="2800" dirty="0" smtClean="0"/>
                  <a:t>Same as subtask 7 except </a:t>
                </a:r>
                <a14:m>
                  <m:oMath xmlns:m="http://schemas.openxmlformats.org/officeDocument/2006/math">
                    <m:r>
                      <a:rPr lang="en-SG" sz="2800" b="0" i="1" smtClean="0">
                        <a:latin typeface="Cambria Math"/>
                      </a:rPr>
                      <m:t>1≤</m:t>
                    </m:r>
                    <m:r>
                      <a:rPr lang="en-SG" sz="2800" b="0" i="1" smtClean="0">
                        <a:latin typeface="Cambria Math"/>
                      </a:rPr>
                      <m:t>𝑁</m:t>
                    </m:r>
                    <m:r>
                      <a:rPr lang="en-SG" sz="2800" b="0" i="1" smtClean="0">
                        <a:latin typeface="Cambria Math"/>
                      </a:rPr>
                      <m:t>≤200000</m:t>
                    </m:r>
                  </m:oMath>
                </a14:m>
                <a:endParaRPr lang="en-SG" sz="2800" dirty="0" smtClean="0"/>
              </a:p>
              <a:p>
                <a:r>
                  <a:rPr lang="en-SG" sz="2800" dirty="0" smtClean="0"/>
                  <a:t>2D segment tree with discretisation will exceed the limits for this question as </a:t>
                </a:r>
                <a14:m>
                  <m:oMath xmlns:m="http://schemas.openxmlformats.org/officeDocument/2006/math">
                    <m:r>
                      <a:rPr lang="en-SG" sz="2800" b="0" i="1" smtClean="0">
                        <a:latin typeface="Cambria Math"/>
                      </a:rPr>
                      <m:t>𝑁</m:t>
                    </m:r>
                  </m:oMath>
                </a14:m>
                <a:r>
                  <a:rPr lang="en-SG" sz="2800" dirty="0" smtClean="0"/>
                  <a:t> is larger</a:t>
                </a:r>
              </a:p>
              <a:p>
                <a:r>
                  <a:rPr lang="en-SG" sz="2800" dirty="0"/>
                  <a:t>Construct a </a:t>
                </a:r>
                <a:r>
                  <a:rPr lang="en-SG" sz="2800" dirty="0" smtClean="0"/>
                  <a:t>modified 1D segment </a:t>
                </a:r>
                <a:r>
                  <a:rPr lang="en-SG" sz="2800" dirty="0"/>
                  <a:t>tree where each node represents a range of </a:t>
                </a:r>
                <a:r>
                  <a:rPr lang="en-SG" sz="2800" dirty="0" smtClean="0"/>
                  <a:t>x-coordinates</a:t>
                </a:r>
                <a:endParaRPr lang="en-SG" sz="2800" dirty="0"/>
              </a:p>
              <a:p>
                <a:r>
                  <a:rPr lang="en-SG" sz="2800" dirty="0"/>
                  <a:t>The root node represents the range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SG" sz="2800" i="1">
                            <a:latin typeface="Cambria Math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SG" sz="2800" i="1">
                                <a:latin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SG" sz="2800">
                                <a:latin typeface="Cambria Math"/>
                              </a:rPr>
                              <m:t>min</m:t>
                            </m:r>
                          </m:fName>
                          <m:e>
                            <m:d>
                              <m:dPr>
                                <m:ctrlPr>
                                  <a:rPr lang="en-SG" sz="2800" i="1">
                                    <a:latin typeface="Cambria Math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SG" sz="28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SG" sz="2800" i="1">
                                        <a:latin typeface="Cambria Math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SG" sz="2800" i="1">
                                        <a:latin typeface="Cambria Math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  <m:r>
                          <a:rPr lang="en-SG" sz="2800" i="1">
                            <a:latin typeface="Cambria Math"/>
                          </a:rPr>
                          <m:t>,</m:t>
                        </m:r>
                        <m:func>
                          <m:funcPr>
                            <m:ctrlPr>
                              <a:rPr lang="en-SG" sz="2800" i="1">
                                <a:latin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SG" sz="2800">
                                <a:latin typeface="Cambria Math"/>
                              </a:rPr>
                              <m:t>max</m:t>
                            </m:r>
                          </m:fName>
                          <m:e>
                            <m:d>
                              <m:dPr>
                                <m:ctrlPr>
                                  <a:rPr lang="en-SG" sz="2800" i="1">
                                    <a:latin typeface="Cambria Math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SG" sz="28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SG" sz="2800" i="1">
                                        <a:latin typeface="Cambria Math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SG" sz="2800" i="1">
                                        <a:latin typeface="Cambria Math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</m:e>
                    </m:d>
                  </m:oMath>
                </a14:m>
                <a:r>
                  <a:rPr lang="en-SG" sz="2800" dirty="0"/>
                  <a:t> across all gates </a:t>
                </a:r>
                <a14:m>
                  <m:oMath xmlns:m="http://schemas.openxmlformats.org/officeDocument/2006/math">
                    <m:r>
                      <a:rPr lang="en-SG" sz="2800" i="1">
                        <a:latin typeface="Cambria Math"/>
                      </a:rPr>
                      <m:t>𝑖</m:t>
                    </m:r>
                  </m:oMath>
                </a14:m>
                <a:endParaRPr lang="en-SG" sz="2800" dirty="0"/>
              </a:p>
              <a:p>
                <a:r>
                  <a:rPr lang="en-SG" sz="2800" dirty="0"/>
                  <a:t>In each node, add a node stack that can store pairs of (y-coordinate, value)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259" t="-1213" r="-2222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01879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smtClean="0"/>
              <a:t>Algorithm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8435280" cy="4997152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SG" sz="2400" dirty="0" smtClean="0"/>
                  <a:t>Sort gates </a:t>
                </a:r>
                <a14:m>
                  <m:oMath xmlns:m="http://schemas.openxmlformats.org/officeDocument/2006/math">
                    <m:r>
                      <a:rPr lang="en-SG" sz="2400" b="0" i="1" smtClean="0">
                        <a:latin typeface="Cambria Math"/>
                      </a:rPr>
                      <m:t>𝑖</m:t>
                    </m:r>
                  </m:oMath>
                </a14:m>
                <a:r>
                  <a:rPr lang="en-SG" sz="2400" dirty="0" smtClean="0"/>
                  <a:t> in increasing </a:t>
                </a:r>
                <a14:m>
                  <m:oMath xmlns:m="http://schemas.openxmlformats.org/officeDocument/2006/math">
                    <m:r>
                      <a:rPr lang="en-SG" sz="2400" b="0" i="0" smtClean="0">
                        <a:latin typeface="Cambria Math"/>
                      </a:rPr>
                      <m:t> </m:t>
                    </m:r>
                    <m:sSub>
                      <m:sSubPr>
                        <m:ctrlPr>
                          <a:rPr lang="en-SG" sz="24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SG" sz="2400" b="0" i="1" smtClean="0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SG" sz="2400" b="0" i="1" smtClean="0">
                            <a:latin typeface="Cambria Math"/>
                          </a:rPr>
                          <m:t>𝑖</m:t>
                        </m:r>
                        <m:r>
                          <a:rPr lang="en-SG" sz="2400" b="0" i="1" smtClean="0">
                            <a:latin typeface="Cambria Math"/>
                          </a:rPr>
                          <m:t> </m:t>
                        </m:r>
                      </m:sub>
                    </m:sSub>
                  </m:oMath>
                </a14:m>
                <a:endParaRPr lang="en-SG" sz="2400" dirty="0" smtClean="0"/>
              </a:p>
              <a:p>
                <a:pPr marL="0" indent="0">
                  <a:buNone/>
                </a:pPr>
                <a:r>
                  <a:rPr lang="en-SG" sz="2400" dirty="0" smtClean="0"/>
                  <a:t>for </a:t>
                </a:r>
                <a14:m>
                  <m:oMath xmlns:m="http://schemas.openxmlformats.org/officeDocument/2006/math">
                    <m:r>
                      <a:rPr lang="en-SG" sz="2400" b="0" i="1" smtClean="0">
                        <a:latin typeface="Cambria Math"/>
                      </a:rPr>
                      <m:t>𝑖</m:t>
                    </m:r>
                    <m:r>
                      <a:rPr lang="en-SG" sz="2400" b="0" i="1" smtClean="0">
                        <a:latin typeface="Cambria Math"/>
                      </a:rPr>
                      <m:t>=1 </m:t>
                    </m:r>
                    <m:r>
                      <a:rPr lang="en-SG" sz="2400" b="0" i="1" smtClean="0">
                        <a:latin typeface="Cambria Math"/>
                      </a:rPr>
                      <m:t>𝑡𝑜</m:t>
                    </m:r>
                    <m:r>
                      <a:rPr lang="en-SG" sz="2400" b="0" i="1" smtClean="0">
                        <a:latin typeface="Cambria Math"/>
                      </a:rPr>
                      <m:t> </m:t>
                    </m:r>
                    <m:r>
                      <a:rPr lang="en-SG" sz="2400" b="0" i="1" smtClean="0">
                        <a:latin typeface="Cambria Math"/>
                      </a:rPr>
                      <m:t>𝑁</m:t>
                    </m:r>
                  </m:oMath>
                </a14:m>
                <a:endParaRPr lang="en-SG" sz="2400" dirty="0" smtClean="0"/>
              </a:p>
              <a:p>
                <a:pPr marL="0" indent="0">
                  <a:buNone/>
                </a:pPr>
                <a:r>
                  <a:rPr lang="en-SG" sz="2400" dirty="0" smtClean="0"/>
                  <a:t>	query the range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SG" sz="2400" b="0" i="1" smtClean="0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SG" sz="24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SG" sz="2400" b="0" i="1" smtClean="0">
                                <a:latin typeface="Cambria Math"/>
                              </a:rPr>
                              <m:t>𝑋</m:t>
                            </m:r>
                          </m:e>
                          <m:sub>
                            <m:r>
                              <a:rPr lang="en-SG" sz="2400" b="0" i="1" smtClean="0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en-SG" sz="2400" b="0" i="1" smtClean="0">
                            <a:latin typeface="Cambria Math"/>
                          </a:rPr>
                          <m:t>−</m:t>
                        </m:r>
                        <m:sSub>
                          <m:sSubPr>
                            <m:ctrlPr>
                              <a:rPr lang="en-SG" sz="24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SG" sz="2400" b="0" i="1" smtClean="0">
                                <a:latin typeface="Cambria Math"/>
                              </a:rPr>
                              <m:t>𝐸</m:t>
                            </m:r>
                          </m:e>
                          <m:sub>
                            <m:r>
                              <a:rPr lang="en-SG" sz="2400" b="0" i="1" smtClean="0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en-SG" sz="2400" b="0" i="1" smtClean="0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SG" sz="24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SG" sz="2400" b="0" i="1" smtClean="0">
                                <a:latin typeface="Cambria Math"/>
                              </a:rPr>
                              <m:t>𝑋</m:t>
                            </m:r>
                          </m:e>
                          <m:sub>
                            <m:r>
                              <a:rPr lang="en-SG" sz="2400" b="0" i="1" smtClean="0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en-SG" sz="2400" b="0" i="1" smtClean="0">
                            <a:latin typeface="Cambria Math"/>
                          </a:rPr>
                          <m:t>+</m:t>
                        </m:r>
                        <m:sSub>
                          <m:sSubPr>
                            <m:ctrlPr>
                              <a:rPr lang="en-SG" sz="24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SG" sz="2400" b="0" i="1" smtClean="0">
                                <a:latin typeface="Cambria Math"/>
                              </a:rPr>
                              <m:t>𝐸</m:t>
                            </m:r>
                          </m:e>
                          <m:sub>
                            <m:r>
                              <a:rPr lang="en-SG" sz="2400" b="0" i="1" smtClean="0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SG" sz="2400" dirty="0" smtClean="0"/>
                  <a:t> on the segment tree</a:t>
                </a:r>
              </a:p>
              <a:p>
                <a:pPr marL="0" indent="0">
                  <a:buNone/>
                </a:pPr>
                <a:r>
                  <a:rPr lang="en-SG" sz="2400" dirty="0"/>
                  <a:t>	</a:t>
                </a:r>
                <a:r>
                  <a:rPr lang="en-SG" sz="2400" dirty="0" smtClean="0"/>
                  <a:t>for each node traversed whose range is in the above range</a:t>
                </a:r>
              </a:p>
              <a:p>
                <a:pPr marL="0" indent="0">
                  <a:buNone/>
                </a:pPr>
                <a:r>
                  <a:rPr lang="en-SG" sz="2400" dirty="0"/>
                  <a:t>	</a:t>
                </a:r>
                <a:r>
                  <a:rPr lang="en-SG" sz="2400" dirty="0" smtClean="0"/>
                  <a:t>	binary search the node stack to find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SG" sz="2400" i="1">
                            <a:latin typeface="Cambria Math"/>
                          </a:rPr>
                        </m:ctrlPr>
                      </m:dPr>
                      <m:e>
                        <m:r>
                          <a:rPr lang="en-SG" sz="2400" i="1">
                            <a:latin typeface="Cambria Math"/>
                          </a:rPr>
                          <m:t>𝑌</m:t>
                        </m:r>
                        <m:r>
                          <a:rPr lang="en-SG" sz="2400" i="1">
                            <a:latin typeface="Cambria Math"/>
                          </a:rPr>
                          <m:t>,</m:t>
                        </m:r>
                        <m:r>
                          <a:rPr lang="en-SG" sz="2400" i="1">
                            <a:latin typeface="Cambria Math"/>
                          </a:rPr>
                          <m:t>𝑉</m:t>
                        </m:r>
                      </m:e>
                    </m:d>
                  </m:oMath>
                </a14:m>
                <a:r>
                  <a:rPr lang="en-SG" sz="2400" dirty="0" smtClean="0"/>
                  <a:t> with the 		smallest </a:t>
                </a:r>
                <a14:m>
                  <m:oMath xmlns:m="http://schemas.openxmlformats.org/officeDocument/2006/math">
                    <m:r>
                      <a:rPr lang="en-SG" sz="2400" i="1">
                        <a:latin typeface="Cambria Math"/>
                      </a:rPr>
                      <m:t>𝑌</m:t>
                    </m:r>
                    <m:r>
                      <a:rPr lang="en-SG" sz="2400" i="1">
                        <a:latin typeface="Cambria Math"/>
                      </a:rPr>
                      <m:t>≥</m:t>
                    </m:r>
                    <m:sSub>
                      <m:sSubPr>
                        <m:ctrlPr>
                          <a:rPr lang="en-SG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SG" sz="2400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SG" sz="2400" i="1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SG" sz="2400" i="1">
                        <a:latin typeface="Cambria Math"/>
                      </a:rPr>
                      <m:t>−</m:t>
                    </m:r>
                    <m:sSub>
                      <m:sSubPr>
                        <m:ctrlPr>
                          <a:rPr lang="en-SG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SG" sz="2400" i="1">
                            <a:latin typeface="Cambria Math"/>
                          </a:rPr>
                          <m:t>𝐸</m:t>
                        </m:r>
                      </m:e>
                      <m:sub>
                        <m:r>
                          <a:rPr lang="en-SG" sz="2400" i="1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endParaRPr lang="en-SG" sz="2400" dirty="0" smtClean="0"/>
              </a:p>
              <a:p>
                <a:pPr marL="0" indent="0">
                  <a:buNone/>
                </a:pPr>
                <a:r>
                  <a:rPr lang="en-SG" sz="2400" dirty="0"/>
                  <a:t>	</a:t>
                </a:r>
                <a:r>
                  <a:rPr lang="en-SG" sz="2400" dirty="0" smtClean="0"/>
                  <a:t>	update </a:t>
                </a:r>
                <a14:m>
                  <m:oMath xmlns:m="http://schemas.openxmlformats.org/officeDocument/2006/math">
                    <m:r>
                      <a:rPr lang="en-SG" sz="2400" b="0" i="1" smtClean="0">
                        <a:latin typeface="Cambria Math"/>
                      </a:rPr>
                      <m:t>𝑑𝑝</m:t>
                    </m:r>
                    <m:d>
                      <m:dPr>
                        <m:begChr m:val="["/>
                        <m:endChr m:val="]"/>
                        <m:ctrlPr>
                          <a:rPr lang="en-SG" sz="2400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SG" sz="2400" b="0" i="1" smtClean="0">
                            <a:latin typeface="Cambria Math"/>
                          </a:rPr>
                          <m:t>𝑖</m:t>
                        </m:r>
                      </m:e>
                    </m:d>
                    <m:r>
                      <a:rPr lang="en-SG" sz="2400" b="0" i="1" smtClean="0">
                        <a:latin typeface="Cambria Math"/>
                      </a:rPr>
                      <m:t>=</m:t>
                    </m:r>
                    <m:r>
                      <m:rPr>
                        <m:sty m:val="p"/>
                      </m:rPr>
                      <a:rPr lang="en-SG" sz="2400" b="0" i="0" smtClean="0">
                        <a:latin typeface="Cambria Math"/>
                      </a:rPr>
                      <m:t>max</m:t>
                    </m:r>
                    <m:r>
                      <a:rPr lang="en-SG" sz="2400" b="0" i="1" smtClean="0">
                        <a:latin typeface="Cambria Math"/>
                      </a:rPr>
                      <m:t>⁡(</m:t>
                    </m:r>
                    <m:r>
                      <a:rPr lang="en-SG" sz="2400" b="0" i="1" smtClean="0">
                        <a:latin typeface="Cambria Math"/>
                      </a:rPr>
                      <m:t>𝑑𝑝</m:t>
                    </m:r>
                    <m:d>
                      <m:dPr>
                        <m:begChr m:val="["/>
                        <m:endChr m:val="]"/>
                        <m:ctrlPr>
                          <a:rPr lang="en-SG" sz="2400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SG" sz="2400" b="0" i="1" smtClean="0">
                            <a:latin typeface="Cambria Math"/>
                          </a:rPr>
                          <m:t>𝑖</m:t>
                        </m:r>
                      </m:e>
                    </m:d>
                    <m:r>
                      <a:rPr lang="en-SG" sz="2400" b="0" i="1" smtClean="0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SG" sz="24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SG" sz="2400" b="0" i="1" smtClean="0"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en-SG" sz="2400" b="0" i="1" smtClean="0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SG" sz="2400" b="0" i="1" smtClean="0">
                        <a:latin typeface="Cambria Math"/>
                      </a:rPr>
                      <m:t>+</m:t>
                    </m:r>
                    <m:r>
                      <a:rPr lang="en-SG" sz="2400" b="0" i="1" smtClean="0">
                        <a:latin typeface="Cambria Math"/>
                      </a:rPr>
                      <m:t>𝑉</m:t>
                    </m:r>
                    <m:r>
                      <a:rPr lang="en-SG" sz="2400" b="0" i="1" smtClean="0">
                        <a:latin typeface="Cambria Math"/>
                      </a:rPr>
                      <m:t>)</m:t>
                    </m:r>
                  </m:oMath>
                </a14:m>
                <a:endParaRPr lang="en-SG" sz="2400" dirty="0"/>
              </a:p>
              <a:p>
                <a:pPr marL="0" indent="0">
                  <a:buNone/>
                </a:pPr>
                <a:r>
                  <a:rPr lang="en-SG" sz="2400" dirty="0"/>
                  <a:t>	for each node in the segment tree </a:t>
                </a:r>
                <a:r>
                  <a:rPr lang="en-SG" sz="2400" dirty="0" smtClean="0"/>
                  <a:t>whose range contains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SG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SG" sz="2400" i="1"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SG" sz="2400" i="1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endParaRPr lang="en-SG" sz="2400" dirty="0"/>
              </a:p>
              <a:p>
                <a:pPr marL="0" indent="0">
                  <a:buNone/>
                </a:pPr>
                <a:r>
                  <a:rPr lang="en-SG" sz="2400" dirty="0"/>
                  <a:t>		</a:t>
                </a:r>
                <a:r>
                  <a:rPr lang="en-SG" sz="2400" dirty="0" smtClean="0"/>
                  <a:t>while top of node stack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SG" sz="2400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SG" sz="2400" b="0" i="1" smtClean="0">
                            <a:latin typeface="Cambria Math"/>
                          </a:rPr>
                          <m:t>𝑌</m:t>
                        </m:r>
                        <m:r>
                          <a:rPr lang="en-SG" sz="2400" b="0" i="1" smtClean="0">
                            <a:latin typeface="Cambria Math"/>
                          </a:rPr>
                          <m:t>,</m:t>
                        </m:r>
                        <m:r>
                          <a:rPr lang="en-SG" sz="2400" b="0" i="1" smtClean="0">
                            <a:latin typeface="Cambria Math"/>
                          </a:rPr>
                          <m:t>𝑉</m:t>
                        </m:r>
                      </m:e>
                    </m:d>
                  </m:oMath>
                </a14:m>
                <a:r>
                  <a:rPr lang="en-SG" sz="2400" dirty="0" smtClean="0"/>
                  <a:t> satisfies </a:t>
                </a:r>
                <a14:m>
                  <m:oMath xmlns:m="http://schemas.openxmlformats.org/officeDocument/2006/math">
                    <m:r>
                      <a:rPr lang="en-SG" sz="2400" b="0" i="1" smtClean="0">
                        <a:latin typeface="Cambria Math"/>
                      </a:rPr>
                      <m:t>𝑉</m:t>
                    </m:r>
                    <m:r>
                      <a:rPr lang="en-SG" sz="2400" b="0" i="1" smtClean="0">
                        <a:latin typeface="Cambria Math"/>
                      </a:rPr>
                      <m:t>≤</m:t>
                    </m:r>
                    <m:r>
                      <a:rPr lang="en-SG" sz="2400" b="0" i="1" smtClean="0">
                        <a:latin typeface="Cambria Math"/>
                      </a:rPr>
                      <m:t>𝑑𝑝</m:t>
                    </m:r>
                    <m:d>
                      <m:dPr>
                        <m:begChr m:val="["/>
                        <m:endChr m:val="]"/>
                        <m:ctrlPr>
                          <a:rPr lang="en-SG" sz="2400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SG" sz="2400" b="0" i="1" smtClean="0">
                            <a:latin typeface="Cambria Math"/>
                          </a:rPr>
                          <m:t>𝑖</m:t>
                        </m:r>
                      </m:e>
                    </m:d>
                  </m:oMath>
                </a14:m>
                <a:endParaRPr lang="en-SG" sz="2400" b="0" dirty="0" smtClean="0"/>
              </a:p>
              <a:p>
                <a:pPr marL="0" indent="0">
                  <a:buNone/>
                </a:pPr>
                <a:r>
                  <a:rPr lang="en-SG" sz="2400" dirty="0" smtClean="0"/>
                  <a:t>			pop </a:t>
                </a:r>
                <a14:m>
                  <m:oMath xmlns:m="http://schemas.openxmlformats.org/officeDocument/2006/math">
                    <m:r>
                      <a:rPr lang="en-SG" sz="2400" b="0" i="1" smtClean="0">
                        <a:latin typeface="Cambria Math"/>
                      </a:rPr>
                      <m:t>(</m:t>
                    </m:r>
                    <m:r>
                      <a:rPr lang="en-SG" sz="2400" b="0" i="1" smtClean="0">
                        <a:latin typeface="Cambria Math"/>
                      </a:rPr>
                      <m:t>𝑌</m:t>
                    </m:r>
                    <m:r>
                      <a:rPr lang="en-SG" sz="2400" b="0" i="1" smtClean="0">
                        <a:latin typeface="Cambria Math"/>
                      </a:rPr>
                      <m:t>,</m:t>
                    </m:r>
                    <m:r>
                      <a:rPr lang="en-SG" sz="2400" b="0" i="1" smtClean="0">
                        <a:latin typeface="Cambria Math"/>
                      </a:rPr>
                      <m:t>𝑉</m:t>
                    </m:r>
                    <m:r>
                      <a:rPr lang="en-SG" sz="2400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en-SG" sz="2400" dirty="0" smtClean="0"/>
                  <a:t> from node stack 	</a:t>
                </a:r>
                <a:endParaRPr lang="en-SG" sz="2400" dirty="0"/>
              </a:p>
              <a:p>
                <a:pPr marL="0" indent="0">
                  <a:buNone/>
                </a:pPr>
                <a:r>
                  <a:rPr lang="en-SG" sz="2400" dirty="0"/>
                  <a:t>		</a:t>
                </a:r>
                <a:r>
                  <a:rPr lang="en-SG" sz="2400" dirty="0" smtClean="0"/>
                  <a:t>push </a:t>
                </a:r>
                <a14:m>
                  <m:oMath xmlns:m="http://schemas.openxmlformats.org/officeDocument/2006/math">
                    <m:r>
                      <a:rPr lang="en-SG" sz="2400" i="1">
                        <a:latin typeface="Cambria Math"/>
                      </a:rPr>
                      <m:t>(</m:t>
                    </m:r>
                    <m:sSub>
                      <m:sSubPr>
                        <m:ctrlPr>
                          <a:rPr lang="en-SG" sz="24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SG" sz="2400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SG" sz="2400" b="0" i="1" smtClean="0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SG" sz="2400" i="1">
                        <a:latin typeface="Cambria Math"/>
                      </a:rPr>
                      <m:t>,</m:t>
                    </m:r>
                    <m:r>
                      <a:rPr lang="en-SG" sz="2400" b="0" i="1" smtClean="0">
                        <a:latin typeface="Cambria Math"/>
                      </a:rPr>
                      <m:t>𝑑𝑝</m:t>
                    </m:r>
                    <m:r>
                      <a:rPr lang="en-SG" sz="2400" b="0" i="1" smtClean="0">
                        <a:latin typeface="Cambria Math"/>
                      </a:rPr>
                      <m:t>[</m:t>
                    </m:r>
                    <m:r>
                      <a:rPr lang="en-SG" sz="2400" b="0" i="1" smtClean="0">
                        <a:latin typeface="Cambria Math"/>
                      </a:rPr>
                      <m:t>𝑖</m:t>
                    </m:r>
                    <m:r>
                      <a:rPr lang="en-SG" sz="2400" b="0" i="1" smtClean="0">
                        <a:latin typeface="Cambria Math"/>
                      </a:rPr>
                      <m:t>])</m:t>
                    </m:r>
                  </m:oMath>
                </a14:m>
                <a:r>
                  <a:rPr lang="en-SG" sz="2400" dirty="0"/>
                  <a:t> </a:t>
                </a:r>
                <a:r>
                  <a:rPr lang="en-SG" sz="2400" dirty="0" smtClean="0"/>
                  <a:t>onto node stack</a:t>
                </a:r>
              </a:p>
              <a:p>
                <a:pPr marL="0" indent="0">
                  <a:buNone/>
                </a:pPr>
                <a:r>
                  <a:rPr lang="en-SG" sz="2400" dirty="0"/>
                  <a:t>print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SG" sz="2400">
                        <a:latin typeface="Cambria Math"/>
                      </a:rPr>
                      <m:t>max</m:t>
                    </m:r>
                    <m:r>
                      <a:rPr lang="en-SG" sz="2400" i="1">
                        <a:latin typeface="Cambria Math"/>
                      </a:rPr>
                      <m:t>⁡(</m:t>
                    </m:r>
                    <m:r>
                      <a:rPr lang="en-SG" sz="2400" i="1">
                        <a:latin typeface="Cambria Math"/>
                      </a:rPr>
                      <m:t>𝑑𝑝</m:t>
                    </m:r>
                    <m:d>
                      <m:dPr>
                        <m:begChr m:val="["/>
                        <m:endChr m:val="]"/>
                        <m:ctrlPr>
                          <a:rPr lang="en-SG" sz="2400" i="1">
                            <a:latin typeface="Cambria Math"/>
                          </a:rPr>
                        </m:ctrlPr>
                      </m:dPr>
                      <m:e>
                        <m:r>
                          <a:rPr lang="en-SG" sz="2400" i="1">
                            <a:latin typeface="Cambria Math"/>
                          </a:rPr>
                          <m:t>𝑖</m:t>
                        </m:r>
                      </m:e>
                    </m:d>
                    <m:r>
                      <a:rPr lang="en-SG" sz="2400" i="1">
                        <a:latin typeface="Cambria Math"/>
                      </a:rPr>
                      <m:t>,1≤</m:t>
                    </m:r>
                    <m:r>
                      <a:rPr lang="en-SG" sz="2400" i="1">
                        <a:latin typeface="Cambria Math"/>
                      </a:rPr>
                      <m:t>𝑖</m:t>
                    </m:r>
                    <m:r>
                      <a:rPr lang="en-SG" sz="2400" i="1">
                        <a:latin typeface="Cambria Math"/>
                      </a:rPr>
                      <m:t>≤</m:t>
                    </m:r>
                    <m:r>
                      <a:rPr lang="en-SG" sz="2400" i="1">
                        <a:latin typeface="Cambria Math"/>
                      </a:rPr>
                      <m:t>𝑁</m:t>
                    </m:r>
                    <m:r>
                      <a:rPr lang="en-SG" sz="2400" i="1">
                        <a:latin typeface="Cambria Math"/>
                      </a:rPr>
                      <m:t>)</m:t>
                    </m:r>
                  </m:oMath>
                </a14:m>
                <a:endParaRPr lang="en-SG" sz="2400" dirty="0"/>
              </a:p>
              <a:p>
                <a:pPr marL="0" indent="0">
                  <a:buNone/>
                </a:pPr>
                <a:endParaRPr lang="en-SG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435280" cy="4997152"/>
              </a:xfrm>
              <a:blipFill rotWithShape="1">
                <a:blip r:embed="rId3"/>
                <a:stretch>
                  <a:fillRect l="-1084" t="-1709" r="-939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11726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smtClean="0"/>
              <a:t>Example</a:t>
            </a:r>
            <a:endParaRPr lang="en-SG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96437397"/>
              </p:ext>
            </p:extLst>
          </p:nvPr>
        </p:nvGraphicFramePr>
        <p:xfrm>
          <a:off x="457200" y="1600200"/>
          <a:ext cx="8229600" cy="1112520"/>
        </p:xfrm>
        <a:graphic>
          <a:graphicData uri="http://schemas.openxmlformats.org/drawingml/2006/table">
            <a:tbl>
              <a:tblPr bandRow="1">
                <a:tableStyleId>{5940675A-B579-460E-94D1-54222C63F5DA}</a:tableStyleId>
              </a:tblPr>
              <a:tblGrid>
                <a:gridCol w="2057400"/>
                <a:gridCol w="2057400"/>
                <a:gridCol w="2057400"/>
                <a:gridCol w="2057400"/>
              </a:tblGrid>
              <a:tr h="370840">
                <a:tc gridSpan="4">
                  <a:txBody>
                    <a:bodyPr/>
                    <a:lstStyle/>
                    <a:p>
                      <a:pPr algn="ctr"/>
                      <a:r>
                        <a:rPr lang="en-SG" dirty="0" smtClean="0"/>
                        <a:t>Range: [1,4]</a:t>
                      </a:r>
                      <a:endParaRPr lang="en-SG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SG" dirty="0" smtClean="0"/>
                        <a:t>Range:</a:t>
                      </a:r>
                      <a:r>
                        <a:rPr lang="en-SG" baseline="0" dirty="0" smtClean="0"/>
                        <a:t> [1,2]</a:t>
                      </a:r>
                      <a:endParaRPr lang="en-SG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SG" dirty="0" smtClean="0"/>
                        <a:t>Range:</a:t>
                      </a:r>
                      <a:r>
                        <a:rPr lang="en-SG" baseline="0" dirty="0" smtClean="0"/>
                        <a:t> </a:t>
                      </a:r>
                      <a:r>
                        <a:rPr lang="en-SG" dirty="0" smtClean="0"/>
                        <a:t>[3,4]</a:t>
                      </a:r>
                      <a:endParaRPr lang="en-SG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/>
                        <a:t>Range:</a:t>
                      </a:r>
                      <a:r>
                        <a:rPr lang="en-SG" baseline="0" dirty="0" smtClean="0"/>
                        <a:t> [1,1]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/>
                        <a:t>Range:</a:t>
                      </a:r>
                      <a:r>
                        <a:rPr lang="en-SG" baseline="0" dirty="0" smtClean="0"/>
                        <a:t> [2,2]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/>
                        <a:t>Range: [3,3]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/>
                        <a:t>Range:</a:t>
                      </a:r>
                      <a:r>
                        <a:rPr lang="en-SG" baseline="0" dirty="0" smtClean="0"/>
                        <a:t> [4,4]</a:t>
                      </a:r>
                      <a:endParaRPr lang="en-SG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0245" name="Picture 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77" t="50000" r="47013" b="17857"/>
          <a:stretch/>
        </p:blipFill>
        <p:spPr bwMode="auto">
          <a:xfrm>
            <a:off x="2771800" y="2892837"/>
            <a:ext cx="3528392" cy="38621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6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477" t="41762" r="36164" b="55207"/>
          <a:stretch/>
        </p:blipFill>
        <p:spPr bwMode="auto">
          <a:xfrm>
            <a:off x="4559457" y="2855673"/>
            <a:ext cx="927185" cy="3623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35780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smtClean="0"/>
              <a:t>Example</a:t>
            </a:r>
            <a:endParaRPr lang="en-SG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34232380"/>
              </p:ext>
            </p:extLst>
          </p:nvPr>
        </p:nvGraphicFramePr>
        <p:xfrm>
          <a:off x="457200" y="1600200"/>
          <a:ext cx="8229600" cy="1112520"/>
        </p:xfrm>
        <a:graphic>
          <a:graphicData uri="http://schemas.openxmlformats.org/drawingml/2006/table">
            <a:tbl>
              <a:tblPr bandRow="1">
                <a:tableStyleId>{5940675A-B579-460E-94D1-54222C63F5DA}</a:tableStyleId>
              </a:tblPr>
              <a:tblGrid>
                <a:gridCol w="2057400"/>
                <a:gridCol w="2057400"/>
                <a:gridCol w="2057400"/>
                <a:gridCol w="2057400"/>
              </a:tblGrid>
              <a:tr h="370840">
                <a:tc gridSpan="4">
                  <a:txBody>
                    <a:bodyPr/>
                    <a:lstStyle/>
                    <a:p>
                      <a:pPr algn="ctr"/>
                      <a:r>
                        <a:rPr lang="en-SG" dirty="0" smtClean="0"/>
                        <a:t>[</a:t>
                      </a:r>
                      <a:r>
                        <a:rPr lang="en-SG" dirty="0" smtClean="0">
                          <a:solidFill>
                            <a:srgbClr val="00B050"/>
                          </a:solidFill>
                        </a:rPr>
                        <a:t>(1,6)</a:t>
                      </a:r>
                      <a:r>
                        <a:rPr lang="en-SG" dirty="0" smtClean="0"/>
                        <a:t>]</a:t>
                      </a:r>
                      <a:endParaRPr lang="en-SG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SG" dirty="0" smtClean="0"/>
                        <a:t>[</a:t>
                      </a:r>
                      <a:r>
                        <a:rPr lang="en-SG" dirty="0" smtClean="0">
                          <a:solidFill>
                            <a:srgbClr val="00B050"/>
                          </a:solidFill>
                        </a:rPr>
                        <a:t>(1,6)</a:t>
                      </a:r>
                      <a:r>
                        <a:rPr lang="en-SG" dirty="0" smtClean="0"/>
                        <a:t>]</a:t>
                      </a:r>
                      <a:endParaRPr lang="en-SG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SG" dirty="0" smtClean="0"/>
                        <a:t>[]</a:t>
                      </a:r>
                      <a:endParaRPr lang="en-SG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/>
                        <a:t>[]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/>
                        <a:t>[</a:t>
                      </a:r>
                      <a:r>
                        <a:rPr lang="en-SG" dirty="0" smtClean="0">
                          <a:solidFill>
                            <a:srgbClr val="00B050"/>
                          </a:solidFill>
                        </a:rPr>
                        <a:t>(1,6)</a:t>
                      </a:r>
                      <a:r>
                        <a:rPr lang="en-SG" dirty="0" smtClean="0"/>
                        <a:t>]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/>
                        <a:t>[]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/>
                        <a:t>[]</a:t>
                      </a:r>
                      <a:endParaRPr lang="en-SG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126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42" t="50000" r="47060" b="17803"/>
          <a:stretch/>
        </p:blipFill>
        <p:spPr bwMode="auto">
          <a:xfrm>
            <a:off x="2771800" y="2892837"/>
            <a:ext cx="3528392" cy="38714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6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477" t="41762" r="36164" b="55207"/>
          <a:stretch/>
        </p:blipFill>
        <p:spPr bwMode="auto">
          <a:xfrm>
            <a:off x="4573312" y="2841818"/>
            <a:ext cx="927185" cy="3623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90345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smtClean="0"/>
              <a:t>Example</a:t>
            </a:r>
            <a:endParaRPr lang="en-SG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53744854"/>
              </p:ext>
            </p:extLst>
          </p:nvPr>
        </p:nvGraphicFramePr>
        <p:xfrm>
          <a:off x="457200" y="1600200"/>
          <a:ext cx="8229600" cy="1112520"/>
        </p:xfrm>
        <a:graphic>
          <a:graphicData uri="http://schemas.openxmlformats.org/drawingml/2006/table">
            <a:tbl>
              <a:tblPr bandRow="1">
                <a:tableStyleId>{5940675A-B579-460E-94D1-54222C63F5DA}</a:tableStyleId>
              </a:tblPr>
              <a:tblGrid>
                <a:gridCol w="2057400"/>
                <a:gridCol w="2057400"/>
                <a:gridCol w="2057400"/>
                <a:gridCol w="2057400"/>
              </a:tblGrid>
              <a:tr h="370840">
                <a:tc gridSpan="4">
                  <a:txBody>
                    <a:bodyPr/>
                    <a:lstStyle/>
                    <a:p>
                      <a:pPr algn="ctr"/>
                      <a:r>
                        <a:rPr lang="en-SG" dirty="0" smtClean="0"/>
                        <a:t>[</a:t>
                      </a:r>
                      <a:r>
                        <a:rPr lang="en-SG" dirty="0" smtClean="0">
                          <a:solidFill>
                            <a:schemeClr val="tx1"/>
                          </a:solidFill>
                        </a:rPr>
                        <a:t>(1,6)</a:t>
                      </a:r>
                      <a:r>
                        <a:rPr lang="en-SG" dirty="0" smtClean="0"/>
                        <a:t>]</a:t>
                      </a:r>
                      <a:endParaRPr lang="en-SG" dirty="0"/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SG" dirty="0" smtClean="0"/>
                        <a:t>[(1,6)]</a:t>
                      </a:r>
                      <a:endParaRPr lang="en-SG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SG" dirty="0" smtClean="0"/>
                        <a:t>[]</a:t>
                      </a:r>
                      <a:endParaRPr lang="en-SG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/>
                        <a:t>[]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/>
                        <a:t>[(1,6)]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/>
                        <a:t>[]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/>
                        <a:t>[]</a:t>
                      </a:r>
                      <a:endParaRPr lang="en-SG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4340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89" t="50000" r="46566" b="18056"/>
          <a:stretch/>
        </p:blipFill>
        <p:spPr bwMode="auto">
          <a:xfrm>
            <a:off x="2771802" y="2924948"/>
            <a:ext cx="3600400" cy="3838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42" name="Picture 6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477" t="41762" r="36164" b="55207"/>
          <a:stretch/>
        </p:blipFill>
        <p:spPr bwMode="auto">
          <a:xfrm>
            <a:off x="4531747" y="2869528"/>
            <a:ext cx="927185" cy="3623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79527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smtClean="0"/>
              <a:t>Example</a:t>
            </a:r>
            <a:endParaRPr lang="en-SG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75794273"/>
              </p:ext>
            </p:extLst>
          </p:nvPr>
        </p:nvGraphicFramePr>
        <p:xfrm>
          <a:off x="457200" y="1600200"/>
          <a:ext cx="8229600" cy="1112520"/>
        </p:xfrm>
        <a:graphic>
          <a:graphicData uri="http://schemas.openxmlformats.org/drawingml/2006/table">
            <a:tbl>
              <a:tblPr bandRow="1">
                <a:tableStyleId>{5940675A-B579-460E-94D1-54222C63F5DA}</a:tableStyleId>
              </a:tblPr>
              <a:tblGrid>
                <a:gridCol w="2057400"/>
                <a:gridCol w="2057400"/>
                <a:gridCol w="2057400"/>
                <a:gridCol w="2057400"/>
              </a:tblGrid>
              <a:tr h="370840">
                <a:tc gridSpan="4">
                  <a:txBody>
                    <a:bodyPr/>
                    <a:lstStyle/>
                    <a:p>
                      <a:pPr algn="ctr"/>
                      <a:r>
                        <a:rPr lang="en-SG" strike="noStrike" dirty="0" smtClean="0">
                          <a:solidFill>
                            <a:schemeClr val="tx1"/>
                          </a:solidFill>
                        </a:rPr>
                        <a:t>[(1,6),</a:t>
                      </a:r>
                      <a:r>
                        <a:rPr lang="en-SG" strike="noStrike" dirty="0" smtClean="0">
                          <a:solidFill>
                            <a:srgbClr val="00B050"/>
                          </a:solidFill>
                        </a:rPr>
                        <a:t>(2,4</a:t>
                      </a:r>
                      <a:r>
                        <a:rPr lang="en-SG" dirty="0" smtClean="0">
                          <a:solidFill>
                            <a:srgbClr val="00B050"/>
                          </a:solidFill>
                        </a:rPr>
                        <a:t>)</a:t>
                      </a:r>
                      <a:r>
                        <a:rPr lang="en-SG" dirty="0" smtClean="0"/>
                        <a:t>]</a:t>
                      </a:r>
                      <a:endParaRPr lang="en-SG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SG" dirty="0" smtClean="0"/>
                        <a:t>[(1,6)]</a:t>
                      </a:r>
                      <a:endParaRPr lang="en-SG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SG" dirty="0" smtClean="0"/>
                        <a:t>[</a:t>
                      </a:r>
                      <a:r>
                        <a:rPr lang="en-SG" dirty="0" smtClean="0">
                          <a:solidFill>
                            <a:srgbClr val="00B050"/>
                          </a:solidFill>
                        </a:rPr>
                        <a:t>(2,4)</a:t>
                      </a:r>
                      <a:r>
                        <a:rPr lang="en-SG" dirty="0" smtClean="0"/>
                        <a:t>]</a:t>
                      </a:r>
                      <a:endParaRPr lang="en-SG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/>
                        <a:t>[]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/>
                        <a:t>[(1,6)]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/>
                        <a:t>[]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/>
                        <a:t>[</a:t>
                      </a:r>
                      <a:r>
                        <a:rPr lang="en-SG" dirty="0" smtClean="0">
                          <a:solidFill>
                            <a:srgbClr val="00B050"/>
                          </a:solidFill>
                        </a:rPr>
                        <a:t>(2,4)</a:t>
                      </a:r>
                      <a:r>
                        <a:rPr lang="en-SG" dirty="0" smtClean="0"/>
                        <a:t>]</a:t>
                      </a:r>
                      <a:endParaRPr lang="en-SG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6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89" t="50000" r="46566" b="18254"/>
          <a:stretch/>
        </p:blipFill>
        <p:spPr bwMode="auto">
          <a:xfrm>
            <a:off x="2699792" y="2852940"/>
            <a:ext cx="3644910" cy="38621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6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477" t="41762" r="36164" b="55207"/>
          <a:stretch/>
        </p:blipFill>
        <p:spPr bwMode="auto">
          <a:xfrm>
            <a:off x="4488890" y="2816830"/>
            <a:ext cx="927185" cy="3623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31772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smtClean="0"/>
              <a:t>Example</a:t>
            </a:r>
            <a:endParaRPr lang="en-SG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56160952"/>
              </p:ext>
            </p:extLst>
          </p:nvPr>
        </p:nvGraphicFramePr>
        <p:xfrm>
          <a:off x="457200" y="1600200"/>
          <a:ext cx="8229600" cy="1112520"/>
        </p:xfrm>
        <a:graphic>
          <a:graphicData uri="http://schemas.openxmlformats.org/drawingml/2006/table">
            <a:tbl>
              <a:tblPr bandRow="1">
                <a:tableStyleId>{5940675A-B579-460E-94D1-54222C63F5DA}</a:tableStyleId>
              </a:tblPr>
              <a:tblGrid>
                <a:gridCol w="2057400"/>
                <a:gridCol w="2057400"/>
                <a:gridCol w="2057400"/>
                <a:gridCol w="2057400"/>
              </a:tblGrid>
              <a:tr h="370840">
                <a:tc gridSpan="4">
                  <a:txBody>
                    <a:bodyPr/>
                    <a:lstStyle/>
                    <a:p>
                      <a:pPr algn="ctr"/>
                      <a:r>
                        <a:rPr lang="en-SG" strike="noStrike" dirty="0" smtClean="0">
                          <a:solidFill>
                            <a:schemeClr val="tx1"/>
                          </a:solidFill>
                        </a:rPr>
                        <a:t>[(1,6),(2,4</a:t>
                      </a:r>
                      <a:r>
                        <a:rPr lang="en-SG" dirty="0" smtClean="0">
                          <a:solidFill>
                            <a:schemeClr val="tx1"/>
                          </a:solidFill>
                        </a:rPr>
                        <a:t>)]</a:t>
                      </a:r>
                      <a:endParaRPr lang="en-SG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SG" dirty="0" smtClean="0">
                          <a:solidFill>
                            <a:schemeClr val="tx1"/>
                          </a:solidFill>
                        </a:rPr>
                        <a:t>[(1,6)]</a:t>
                      </a:r>
                      <a:endParaRPr lang="en-SG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SG" dirty="0" smtClean="0">
                          <a:solidFill>
                            <a:schemeClr val="tx1"/>
                          </a:solidFill>
                        </a:rPr>
                        <a:t>[(2,4)]</a:t>
                      </a:r>
                      <a:endParaRPr lang="en-SG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>
                          <a:solidFill>
                            <a:schemeClr val="tx1"/>
                          </a:solidFill>
                        </a:rPr>
                        <a:t>[]</a:t>
                      </a:r>
                      <a:endParaRPr lang="en-SG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>
                          <a:solidFill>
                            <a:schemeClr val="tx1"/>
                          </a:solidFill>
                        </a:rPr>
                        <a:t>[(1,6)]</a:t>
                      </a:r>
                      <a:endParaRPr lang="en-SG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>
                          <a:solidFill>
                            <a:schemeClr val="tx1"/>
                          </a:solidFill>
                        </a:rPr>
                        <a:t>[]</a:t>
                      </a:r>
                      <a:endParaRPr lang="en-SG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>
                          <a:solidFill>
                            <a:schemeClr val="tx1"/>
                          </a:solidFill>
                        </a:rPr>
                        <a:t>[(2,4)]</a:t>
                      </a:r>
                      <a:endParaRPr lang="en-SG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536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89" t="50000" r="46678" b="18254"/>
          <a:stretch/>
        </p:blipFill>
        <p:spPr bwMode="auto">
          <a:xfrm>
            <a:off x="2771800" y="2895275"/>
            <a:ext cx="3510390" cy="37444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62" t="50000" r="46605" b="18254"/>
          <a:stretch/>
        </p:blipFill>
        <p:spPr bwMode="auto">
          <a:xfrm>
            <a:off x="2766923" y="2870867"/>
            <a:ext cx="3533271" cy="37688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6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477" t="41762" r="36164" b="55207"/>
          <a:stretch/>
        </p:blipFill>
        <p:spPr bwMode="auto">
          <a:xfrm>
            <a:off x="4490182" y="2814108"/>
            <a:ext cx="927185" cy="3623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43857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smtClean="0"/>
              <a:t>Example</a:t>
            </a:r>
            <a:endParaRPr lang="en-SG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81167234"/>
              </p:ext>
            </p:extLst>
          </p:nvPr>
        </p:nvGraphicFramePr>
        <p:xfrm>
          <a:off x="457200" y="1600200"/>
          <a:ext cx="8229600" cy="1130320"/>
        </p:xfrm>
        <a:graphic>
          <a:graphicData uri="http://schemas.openxmlformats.org/drawingml/2006/table">
            <a:tbl>
              <a:tblPr bandRow="1">
                <a:tableStyleId>{5940675A-B579-460E-94D1-54222C63F5DA}</a:tableStyleId>
              </a:tblPr>
              <a:tblGrid>
                <a:gridCol w="2057400"/>
                <a:gridCol w="2057400"/>
                <a:gridCol w="2057400"/>
                <a:gridCol w="2057400"/>
              </a:tblGrid>
              <a:tr h="388640">
                <a:tc gridSpan="4">
                  <a:txBody>
                    <a:bodyPr/>
                    <a:lstStyle/>
                    <a:p>
                      <a:pPr algn="ctr"/>
                      <a:r>
                        <a:rPr lang="en-SG" strike="noStrike" dirty="0" smtClean="0">
                          <a:solidFill>
                            <a:schemeClr val="tx1"/>
                          </a:solidFill>
                        </a:rPr>
                        <a:t>[(1,6),(2,4</a:t>
                      </a:r>
                      <a:r>
                        <a:rPr lang="en-SG" dirty="0" smtClean="0">
                          <a:solidFill>
                            <a:schemeClr val="tx1"/>
                          </a:solidFill>
                        </a:rPr>
                        <a:t>),</a:t>
                      </a:r>
                      <a:r>
                        <a:rPr lang="en-SG" dirty="0" smtClean="0">
                          <a:solidFill>
                            <a:srgbClr val="00B050"/>
                          </a:solidFill>
                        </a:rPr>
                        <a:t>(3,3)</a:t>
                      </a:r>
                      <a:r>
                        <a:rPr lang="en-SG" dirty="0" smtClean="0">
                          <a:solidFill>
                            <a:schemeClr val="tx1"/>
                          </a:solidFill>
                        </a:rPr>
                        <a:t>]</a:t>
                      </a:r>
                      <a:endParaRPr lang="en-SG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SG" dirty="0" smtClean="0">
                          <a:solidFill>
                            <a:schemeClr val="tx1"/>
                          </a:solidFill>
                        </a:rPr>
                        <a:t>[(1,6),</a:t>
                      </a:r>
                      <a:r>
                        <a:rPr lang="en-SG" dirty="0" smtClean="0">
                          <a:solidFill>
                            <a:srgbClr val="00B050"/>
                          </a:solidFill>
                        </a:rPr>
                        <a:t>(3,3)</a:t>
                      </a:r>
                      <a:r>
                        <a:rPr lang="en-SG" dirty="0" smtClean="0">
                          <a:solidFill>
                            <a:schemeClr val="tx1"/>
                          </a:solidFill>
                        </a:rPr>
                        <a:t>]</a:t>
                      </a:r>
                      <a:endParaRPr lang="en-SG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SG" dirty="0" smtClean="0">
                          <a:solidFill>
                            <a:schemeClr val="tx1"/>
                          </a:solidFill>
                        </a:rPr>
                        <a:t>[(2,4)]</a:t>
                      </a:r>
                      <a:endParaRPr lang="en-SG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en-SG" dirty="0" smtClean="0">
                          <a:solidFill>
                            <a:srgbClr val="00B050"/>
                          </a:solidFill>
                        </a:rPr>
                        <a:t>(3,3)</a:t>
                      </a:r>
                      <a:r>
                        <a:rPr lang="en-SG" dirty="0" smtClean="0">
                          <a:solidFill>
                            <a:schemeClr val="tx1"/>
                          </a:solidFill>
                        </a:rPr>
                        <a:t>]</a:t>
                      </a:r>
                      <a:endParaRPr lang="en-SG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>
                          <a:solidFill>
                            <a:schemeClr val="tx1"/>
                          </a:solidFill>
                        </a:rPr>
                        <a:t>[(1,6)]</a:t>
                      </a:r>
                      <a:endParaRPr lang="en-SG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>
                          <a:solidFill>
                            <a:schemeClr val="tx1"/>
                          </a:solidFill>
                        </a:rPr>
                        <a:t>[]</a:t>
                      </a:r>
                      <a:endParaRPr lang="en-SG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>
                          <a:solidFill>
                            <a:schemeClr val="tx1"/>
                          </a:solidFill>
                        </a:rPr>
                        <a:t>[(2,4)]</a:t>
                      </a:r>
                      <a:endParaRPr lang="en-SG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331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89" t="50000" r="46678" b="18056"/>
          <a:stretch/>
        </p:blipFill>
        <p:spPr bwMode="auto">
          <a:xfrm>
            <a:off x="2816200" y="2996951"/>
            <a:ext cx="3483992" cy="37394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00" t="50257" r="46902" b="17997"/>
          <a:stretch/>
        </p:blipFill>
        <p:spPr bwMode="auto">
          <a:xfrm>
            <a:off x="2785618" y="2977053"/>
            <a:ext cx="3442568" cy="3747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00550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Input: </a:t>
            </a:r>
          </a:p>
          <a:p>
            <a:pPr lvl="1"/>
            <a:r>
              <a:rPr lang="en-US" sz="2000" dirty="0" smtClean="0"/>
              <a:t>A N</a:t>
            </a:r>
            <a:r>
              <a:rPr lang="en-US" sz="2000" dirty="0" smtClean="0">
                <a:sym typeface="Symbol"/>
              </a:rPr>
              <a:t></a:t>
            </a:r>
            <a:r>
              <a:rPr lang="en-US" sz="2000" dirty="0" smtClean="0"/>
              <a:t>M cloth with some hole (hole is represented by 1)</a:t>
            </a:r>
          </a:p>
          <a:p>
            <a:pPr lvl="1"/>
            <a:r>
              <a:rPr lang="en-US" sz="2000" dirty="0" smtClean="0"/>
              <a:t>An area threshold K</a:t>
            </a:r>
          </a:p>
          <a:p>
            <a:r>
              <a:rPr lang="en-US" sz="2400" dirty="0" smtClean="0"/>
              <a:t>Output:</a:t>
            </a:r>
          </a:p>
          <a:p>
            <a:pPr lvl="1"/>
            <a:r>
              <a:rPr lang="en-US" sz="2000" dirty="0" smtClean="0"/>
              <a:t>The number of ways to cut a rectangle such that the area is at least K and there is no hole</a:t>
            </a:r>
          </a:p>
          <a:p>
            <a:endParaRPr lang="en-US" sz="2400" dirty="0" smtClean="0"/>
          </a:p>
          <a:p>
            <a:r>
              <a:rPr lang="en-US" sz="2400" dirty="0" smtClean="0"/>
              <a:t>Example: 2</a:t>
            </a:r>
            <a:r>
              <a:rPr lang="en-US" sz="2400" dirty="0" smtClean="0">
                <a:sym typeface="Symbol"/>
              </a:rPr>
              <a:t></a:t>
            </a:r>
            <a:r>
              <a:rPr lang="en-US" sz="2400" dirty="0" smtClean="0"/>
              <a:t>4 cloth, K=3</a:t>
            </a:r>
          </a:p>
          <a:p>
            <a:pPr lvl="1"/>
            <a:r>
              <a:rPr lang="en-US" sz="1800" dirty="0" smtClean="0"/>
              <a:t>Two rectangles of size 3</a:t>
            </a:r>
          </a:p>
          <a:p>
            <a:pPr lvl="1"/>
            <a:r>
              <a:rPr lang="en-US" sz="1800" dirty="0" smtClean="0"/>
              <a:t>One rectangle of size 4</a:t>
            </a:r>
          </a:p>
          <a:p>
            <a:pPr lvl="1"/>
            <a:r>
              <a:rPr lang="en-US" sz="1800" dirty="0" smtClean="0"/>
              <a:t>Total: 3 rectangles of size 3!</a:t>
            </a:r>
            <a:endParaRPr lang="en-US" sz="1800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2720997"/>
              </p:ext>
            </p:extLst>
          </p:nvPr>
        </p:nvGraphicFramePr>
        <p:xfrm>
          <a:off x="3243580" y="5811520"/>
          <a:ext cx="1404620" cy="7416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51155"/>
                <a:gridCol w="351155"/>
                <a:gridCol w="351155"/>
                <a:gridCol w="351155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8969031"/>
              </p:ext>
            </p:extLst>
          </p:nvPr>
        </p:nvGraphicFramePr>
        <p:xfrm>
          <a:off x="3239375" y="6182360"/>
          <a:ext cx="1053465" cy="3708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51155"/>
                <a:gridCol w="351155"/>
                <a:gridCol w="351155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92D05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92D05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92D050">
                        <a:alpha val="30000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5483295"/>
              </p:ext>
            </p:extLst>
          </p:nvPr>
        </p:nvGraphicFramePr>
        <p:xfrm>
          <a:off x="3594736" y="5801360"/>
          <a:ext cx="1053465" cy="3708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51155"/>
                <a:gridCol w="351155"/>
                <a:gridCol w="351155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FF0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FF0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FF00">
                        <a:alpha val="30000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0904204"/>
              </p:ext>
            </p:extLst>
          </p:nvPr>
        </p:nvGraphicFramePr>
        <p:xfrm>
          <a:off x="3589947" y="5811520"/>
          <a:ext cx="702310" cy="7416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51155"/>
                <a:gridCol w="351155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70C0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70C0">
                        <a:alpha val="4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70C0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70C0">
                        <a:alpha val="40000"/>
                      </a:srgb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1483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smtClean="0"/>
              <a:t>Example</a:t>
            </a:r>
            <a:endParaRPr lang="en-SG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76360640"/>
              </p:ext>
            </p:extLst>
          </p:nvPr>
        </p:nvGraphicFramePr>
        <p:xfrm>
          <a:off x="457200" y="1600200"/>
          <a:ext cx="8229600" cy="1112520"/>
        </p:xfrm>
        <a:graphic>
          <a:graphicData uri="http://schemas.openxmlformats.org/drawingml/2006/table">
            <a:tbl>
              <a:tblPr bandRow="1">
                <a:tableStyleId>{5940675A-B579-460E-94D1-54222C63F5DA}</a:tableStyleId>
              </a:tblPr>
              <a:tblGrid>
                <a:gridCol w="2057400"/>
                <a:gridCol w="2057400"/>
                <a:gridCol w="2057400"/>
                <a:gridCol w="2057400"/>
              </a:tblGrid>
              <a:tr h="370840">
                <a:tc gridSpan="4">
                  <a:txBody>
                    <a:bodyPr/>
                    <a:lstStyle/>
                    <a:p>
                      <a:pPr algn="ctr"/>
                      <a:r>
                        <a:rPr lang="en-SG" strike="noStrike" dirty="0" smtClean="0">
                          <a:solidFill>
                            <a:schemeClr val="tx1"/>
                          </a:solidFill>
                        </a:rPr>
                        <a:t>[(1,6),</a:t>
                      </a:r>
                      <a:r>
                        <a:rPr lang="en-SG" strike="noStrike" dirty="0" smtClean="0">
                          <a:solidFill>
                            <a:srgbClr val="FF0000"/>
                          </a:solidFill>
                        </a:rPr>
                        <a:t>(2,4</a:t>
                      </a:r>
                      <a:r>
                        <a:rPr lang="en-SG" dirty="0" smtClean="0">
                          <a:solidFill>
                            <a:srgbClr val="FF0000"/>
                          </a:solidFill>
                        </a:rPr>
                        <a:t>)</a:t>
                      </a:r>
                      <a:r>
                        <a:rPr lang="en-SG" dirty="0" smtClean="0">
                          <a:solidFill>
                            <a:schemeClr val="tx1"/>
                          </a:solidFill>
                        </a:rPr>
                        <a:t>,(3,3)]</a:t>
                      </a:r>
                      <a:endParaRPr lang="en-SG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SG" dirty="0" smtClean="0">
                          <a:solidFill>
                            <a:schemeClr val="tx1"/>
                          </a:solidFill>
                        </a:rPr>
                        <a:t>[(1,6),(3,3)]</a:t>
                      </a:r>
                      <a:endParaRPr lang="en-SG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SG" dirty="0" smtClean="0">
                          <a:solidFill>
                            <a:schemeClr val="tx1"/>
                          </a:solidFill>
                        </a:rPr>
                        <a:t>[(2,4)]</a:t>
                      </a:r>
                      <a:endParaRPr lang="en-SG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>
                          <a:solidFill>
                            <a:schemeClr val="tx1"/>
                          </a:solidFill>
                        </a:rPr>
                        <a:t>[(3,3)]</a:t>
                      </a:r>
                      <a:endParaRPr lang="en-SG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>
                          <a:solidFill>
                            <a:schemeClr val="tx1"/>
                          </a:solidFill>
                        </a:rPr>
                        <a:t>[(1,6)]</a:t>
                      </a:r>
                      <a:endParaRPr lang="en-SG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>
                          <a:solidFill>
                            <a:schemeClr val="tx1"/>
                          </a:solidFill>
                        </a:rPr>
                        <a:t>[]</a:t>
                      </a:r>
                      <a:endParaRPr lang="en-SG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>
                          <a:solidFill>
                            <a:schemeClr val="tx1"/>
                          </a:solidFill>
                        </a:rPr>
                        <a:t>[(2,4)]</a:t>
                      </a:r>
                      <a:endParaRPr lang="en-SG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331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89" t="50000" r="46678" b="18056"/>
          <a:stretch/>
        </p:blipFill>
        <p:spPr bwMode="auto">
          <a:xfrm>
            <a:off x="2816200" y="2996951"/>
            <a:ext cx="3483992" cy="37394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8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89" t="50000" r="46678" b="18254"/>
          <a:stretch/>
        </p:blipFill>
        <p:spPr bwMode="auto">
          <a:xfrm>
            <a:off x="2816200" y="2996951"/>
            <a:ext cx="3483992" cy="3716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45385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smtClean="0"/>
              <a:t>Example</a:t>
            </a:r>
            <a:endParaRPr lang="en-SG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34603385"/>
              </p:ext>
            </p:extLst>
          </p:nvPr>
        </p:nvGraphicFramePr>
        <p:xfrm>
          <a:off x="457200" y="1600200"/>
          <a:ext cx="8229600" cy="1107440"/>
        </p:xfrm>
        <a:graphic>
          <a:graphicData uri="http://schemas.openxmlformats.org/drawingml/2006/table">
            <a:tbl>
              <a:tblPr bandRow="1">
                <a:tableStyleId>{5940675A-B579-460E-94D1-54222C63F5DA}</a:tableStyleId>
              </a:tblPr>
              <a:tblGrid>
                <a:gridCol w="2057400"/>
                <a:gridCol w="2057400"/>
                <a:gridCol w="2057400"/>
                <a:gridCol w="2057400"/>
              </a:tblGrid>
              <a:tr h="316632">
                <a:tc gridSpan="4">
                  <a:txBody>
                    <a:bodyPr/>
                    <a:lstStyle/>
                    <a:p>
                      <a:pPr algn="ctr"/>
                      <a:r>
                        <a:rPr lang="en-SG" strike="noStrike" dirty="0" smtClean="0">
                          <a:solidFill>
                            <a:schemeClr val="tx1"/>
                          </a:solidFill>
                        </a:rPr>
                        <a:t>[(1,6),</a:t>
                      </a:r>
                      <a:r>
                        <a:rPr lang="en-SG" strike="sngStrike" dirty="0" smtClean="0">
                          <a:solidFill>
                            <a:schemeClr val="tx1"/>
                          </a:solidFill>
                        </a:rPr>
                        <a:t>(2,4),(3,3)</a:t>
                      </a:r>
                      <a:r>
                        <a:rPr lang="en-SG" dirty="0" smtClean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en-SG" dirty="0" smtClean="0">
                          <a:solidFill>
                            <a:srgbClr val="00B050"/>
                          </a:solidFill>
                        </a:rPr>
                        <a:t>(4,5)</a:t>
                      </a:r>
                      <a:r>
                        <a:rPr lang="en-SG" dirty="0" smtClean="0">
                          <a:solidFill>
                            <a:schemeClr val="tx1"/>
                          </a:solidFill>
                        </a:rPr>
                        <a:t>]</a:t>
                      </a:r>
                      <a:endParaRPr lang="en-SG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SG" dirty="0" smtClean="0">
                          <a:solidFill>
                            <a:schemeClr val="tx1"/>
                          </a:solidFill>
                        </a:rPr>
                        <a:t>[(1,6),(3,3)]</a:t>
                      </a:r>
                      <a:endParaRPr lang="en-SG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SG" dirty="0" smtClean="0">
                          <a:solidFill>
                            <a:schemeClr val="tx1"/>
                          </a:solidFill>
                        </a:rPr>
                        <a:t>[(2,4),</a:t>
                      </a:r>
                      <a:r>
                        <a:rPr lang="en-SG" dirty="0" smtClean="0">
                          <a:solidFill>
                            <a:srgbClr val="00B050"/>
                          </a:solidFill>
                        </a:rPr>
                        <a:t>(4,5)</a:t>
                      </a:r>
                      <a:r>
                        <a:rPr lang="en-SG" dirty="0" smtClean="0">
                          <a:solidFill>
                            <a:schemeClr val="tx1"/>
                          </a:solidFill>
                        </a:rPr>
                        <a:t>]</a:t>
                      </a:r>
                      <a:endParaRPr lang="en-SG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>
                          <a:solidFill>
                            <a:schemeClr val="tx1"/>
                          </a:solidFill>
                        </a:rPr>
                        <a:t>[(3,3)]</a:t>
                      </a:r>
                      <a:endParaRPr lang="en-SG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>
                          <a:solidFill>
                            <a:schemeClr val="tx1"/>
                          </a:solidFill>
                        </a:rPr>
                        <a:t>[(1,6)]</a:t>
                      </a:r>
                      <a:endParaRPr lang="en-SG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en-SG" dirty="0" smtClean="0">
                          <a:solidFill>
                            <a:srgbClr val="00B050"/>
                          </a:solidFill>
                        </a:rPr>
                        <a:t>(4,5)</a:t>
                      </a:r>
                      <a:r>
                        <a:rPr lang="en-SG" dirty="0" smtClean="0">
                          <a:solidFill>
                            <a:schemeClr val="tx1"/>
                          </a:solidFill>
                        </a:rPr>
                        <a:t>]</a:t>
                      </a:r>
                      <a:endParaRPr lang="en-SG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>
                          <a:solidFill>
                            <a:schemeClr val="tx1"/>
                          </a:solidFill>
                        </a:rPr>
                        <a:t>[(2,4)]</a:t>
                      </a:r>
                      <a:endParaRPr lang="en-SG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331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89" t="50000" r="46678" b="18056"/>
          <a:stretch/>
        </p:blipFill>
        <p:spPr bwMode="auto">
          <a:xfrm>
            <a:off x="2816200" y="2996951"/>
            <a:ext cx="3483992" cy="37394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8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89" t="50000" r="46678" b="18254"/>
          <a:stretch/>
        </p:blipFill>
        <p:spPr bwMode="auto">
          <a:xfrm>
            <a:off x="2816200" y="2996951"/>
            <a:ext cx="3483992" cy="3716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0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01" t="50000" r="46566" b="18056"/>
          <a:stretch/>
        </p:blipFill>
        <p:spPr bwMode="auto">
          <a:xfrm>
            <a:off x="2816200" y="2996954"/>
            <a:ext cx="3483992" cy="37394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24209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smtClean="0"/>
              <a:t>Example</a:t>
            </a:r>
            <a:endParaRPr lang="en-SG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4331847"/>
              </p:ext>
            </p:extLst>
          </p:nvPr>
        </p:nvGraphicFramePr>
        <p:xfrm>
          <a:off x="457200" y="1600200"/>
          <a:ext cx="8229600" cy="1112520"/>
        </p:xfrm>
        <a:graphic>
          <a:graphicData uri="http://schemas.openxmlformats.org/drawingml/2006/table">
            <a:tbl>
              <a:tblPr bandRow="1">
                <a:tableStyleId>{5940675A-B579-460E-94D1-54222C63F5DA}</a:tableStyleId>
              </a:tblPr>
              <a:tblGrid>
                <a:gridCol w="2057400"/>
                <a:gridCol w="2057400"/>
                <a:gridCol w="2057400"/>
                <a:gridCol w="2057400"/>
              </a:tblGrid>
              <a:tr h="370840">
                <a:tc gridSpan="4">
                  <a:txBody>
                    <a:bodyPr/>
                    <a:lstStyle/>
                    <a:p>
                      <a:pPr algn="ctr"/>
                      <a:r>
                        <a:rPr lang="en-SG" strike="noStrike" dirty="0" smtClean="0">
                          <a:solidFill>
                            <a:schemeClr val="tx1"/>
                          </a:solidFill>
                        </a:rPr>
                        <a:t>[(1,6),(</a:t>
                      </a:r>
                      <a:r>
                        <a:rPr lang="en-SG" dirty="0" smtClean="0">
                          <a:solidFill>
                            <a:schemeClr val="tx1"/>
                          </a:solidFill>
                        </a:rPr>
                        <a:t>4,5)]</a:t>
                      </a:r>
                      <a:endParaRPr lang="en-SG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SG" dirty="0" smtClean="0">
                          <a:solidFill>
                            <a:schemeClr val="tx1"/>
                          </a:solidFill>
                        </a:rPr>
                        <a:t>[(1,6),(3,3)]</a:t>
                      </a:r>
                      <a:endParaRPr lang="en-SG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SG" dirty="0" smtClean="0">
                          <a:solidFill>
                            <a:schemeClr val="tx1"/>
                          </a:solidFill>
                        </a:rPr>
                        <a:t>[(2,4),(4,5)]</a:t>
                      </a:r>
                      <a:endParaRPr lang="en-SG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>
                          <a:solidFill>
                            <a:schemeClr val="tx1"/>
                          </a:solidFill>
                        </a:rPr>
                        <a:t>[(3,3)]</a:t>
                      </a:r>
                      <a:endParaRPr lang="en-SG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>
                          <a:solidFill>
                            <a:schemeClr val="tx1"/>
                          </a:solidFill>
                        </a:rPr>
                        <a:t>[(1,6)]</a:t>
                      </a:r>
                      <a:endParaRPr lang="en-SG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>
                          <a:solidFill>
                            <a:schemeClr val="tx1"/>
                          </a:solidFill>
                        </a:rPr>
                        <a:t>[(4,5)]</a:t>
                      </a:r>
                      <a:endParaRPr lang="en-SG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>
                          <a:solidFill>
                            <a:schemeClr val="tx1"/>
                          </a:solidFill>
                        </a:rPr>
                        <a:t>[(2,4)]</a:t>
                      </a:r>
                      <a:endParaRPr lang="en-SG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331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89" t="50000" r="46678" b="18056"/>
          <a:stretch/>
        </p:blipFill>
        <p:spPr bwMode="auto">
          <a:xfrm>
            <a:off x="2816200" y="2996951"/>
            <a:ext cx="3483992" cy="37394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8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89" t="50000" r="46678" b="18254"/>
          <a:stretch/>
        </p:blipFill>
        <p:spPr bwMode="auto">
          <a:xfrm>
            <a:off x="2816200" y="2996951"/>
            <a:ext cx="3483992" cy="3716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0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01" t="50000" r="46566" b="18056"/>
          <a:stretch/>
        </p:blipFill>
        <p:spPr bwMode="auto">
          <a:xfrm>
            <a:off x="2816200" y="2996954"/>
            <a:ext cx="3483992" cy="37394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34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89" t="50000" r="46790" b="18254"/>
          <a:stretch/>
        </p:blipFill>
        <p:spPr bwMode="auto">
          <a:xfrm>
            <a:off x="2808312" y="2996954"/>
            <a:ext cx="3491880" cy="37496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72791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smtClean="0"/>
              <a:t>Time Complexity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4"/>
                <a:ext cx="8229600" cy="5105396"/>
              </a:xfrm>
            </p:spPr>
            <p:txBody>
              <a:bodyPr>
                <a:normAutofit/>
              </a:bodyPr>
              <a:lstStyle/>
              <a:p>
                <a:r>
                  <a:rPr lang="en-SG" sz="2800" dirty="0" smtClean="0"/>
                  <a:t>Let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SG" sz="2800" i="1">
                            <a:latin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SG" sz="2800">
                            <a:latin typeface="Cambria Math"/>
                          </a:rPr>
                          <m:t>max</m:t>
                        </m:r>
                      </m:fName>
                      <m:e>
                        <m:d>
                          <m:dPr>
                            <m:ctrlPr>
                              <a:rPr lang="en-SG" sz="2800" i="1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SG" sz="28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SG" sz="2800" i="1">
                                    <a:latin typeface="Cambria Math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SG" sz="2800" i="1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en-SG" sz="2800" i="1">
                        <a:latin typeface="Cambria Math"/>
                      </a:rPr>
                      <m:t>−</m:t>
                    </m:r>
                    <m:func>
                      <m:funcPr>
                        <m:ctrlPr>
                          <a:rPr lang="en-SG" sz="2800" i="1">
                            <a:latin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SG" sz="2800">
                            <a:latin typeface="Cambria Math"/>
                          </a:rPr>
                          <m:t>min</m:t>
                        </m:r>
                      </m:fName>
                      <m:e>
                        <m:d>
                          <m:dPr>
                            <m:ctrlPr>
                              <a:rPr lang="en-SG" sz="2800" i="1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SG" sz="28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SG" sz="2800" i="1">
                                    <a:latin typeface="Cambria Math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SG" sz="2800" i="1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en-SG" sz="2800" i="1">
                        <a:latin typeface="Cambria Math"/>
                      </a:rPr>
                      <m:t>=</m:t>
                    </m:r>
                    <m:r>
                      <a:rPr lang="en-SG" sz="2800" i="1">
                        <a:latin typeface="Cambria Math"/>
                      </a:rPr>
                      <m:t>𝑊</m:t>
                    </m:r>
                    <m:r>
                      <a:rPr lang="en-SG" sz="2800">
                        <a:latin typeface="Cambria Math"/>
                      </a:rPr>
                      <m:t> , </m:t>
                    </m:r>
                  </m:oMath>
                </a14:m>
                <a:r>
                  <a:rPr lang="en-SG" sz="2800" dirty="0" smtClean="0"/>
                  <a:t>each update is stored in at most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SG" sz="2800" b="0" i="1" smtClean="0">
                            <a:latin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SG" sz="2800" b="0" i="0" smtClean="0">
                            <a:latin typeface="Cambria Math"/>
                          </a:rPr>
                          <m:t>log</m:t>
                        </m:r>
                      </m:fName>
                      <m:e>
                        <m:r>
                          <a:rPr lang="en-SG" sz="2800" b="0" i="1" smtClean="0">
                            <a:latin typeface="Cambria Math"/>
                          </a:rPr>
                          <m:t>𝑊</m:t>
                        </m:r>
                      </m:e>
                    </m:func>
                  </m:oMath>
                </a14:m>
                <a:r>
                  <a:rPr lang="en-SG" sz="2800" dirty="0" smtClean="0"/>
                  <a:t> nodes so the </a:t>
                </a:r>
                <a:r>
                  <a:rPr lang="en-SG" sz="2800" dirty="0"/>
                  <a:t>total number of updates stored is </a:t>
                </a:r>
                <a14:m>
                  <m:oMath xmlns:m="http://schemas.openxmlformats.org/officeDocument/2006/math">
                    <m:r>
                      <a:rPr lang="en-SG" sz="2800" i="1">
                        <a:latin typeface="Cambria Math"/>
                      </a:rPr>
                      <m:t>𝑁</m:t>
                    </m:r>
                    <m:func>
                      <m:funcPr>
                        <m:ctrlPr>
                          <a:rPr lang="en-SG" sz="2800" i="1">
                            <a:latin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SG" sz="2800">
                            <a:latin typeface="Cambria Math"/>
                          </a:rPr>
                          <m:t>log</m:t>
                        </m:r>
                      </m:fName>
                      <m:e>
                        <m:r>
                          <a:rPr lang="en-SG" sz="2800" i="1">
                            <a:latin typeface="Cambria Math"/>
                          </a:rPr>
                          <m:t>𝑊</m:t>
                        </m:r>
                      </m:e>
                    </m:func>
                  </m:oMath>
                </a14:m>
                <a:endParaRPr lang="en-SG" sz="2800" dirty="0" smtClean="0"/>
              </a:p>
              <a:p>
                <a:r>
                  <a:rPr lang="en-SG" sz="2800" dirty="0" smtClean="0"/>
                  <a:t>Each update is pushed and popped at most once so overall complexity for updates is </a:t>
                </a:r>
                <a14:m>
                  <m:oMath xmlns:m="http://schemas.openxmlformats.org/officeDocument/2006/math">
                    <m:r>
                      <a:rPr lang="en-SG" sz="2800" i="1">
                        <a:latin typeface="Cambria Math"/>
                      </a:rPr>
                      <m:t>𝑂</m:t>
                    </m:r>
                    <m:r>
                      <a:rPr lang="en-SG" sz="2800" i="1">
                        <a:latin typeface="Cambria Math"/>
                      </a:rPr>
                      <m:t>(</m:t>
                    </m:r>
                    <m:r>
                      <a:rPr lang="en-SG" sz="2800" i="1">
                        <a:latin typeface="Cambria Math"/>
                      </a:rPr>
                      <m:t>𝑁</m:t>
                    </m:r>
                    <m:func>
                      <m:funcPr>
                        <m:ctrlPr>
                          <a:rPr lang="en-SG" sz="2800" i="1">
                            <a:latin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SG" sz="2800">
                            <a:latin typeface="Cambria Math"/>
                          </a:rPr>
                          <m:t>log</m:t>
                        </m:r>
                      </m:fName>
                      <m:e>
                        <m:r>
                          <a:rPr lang="en-SG" sz="2800" i="1">
                            <a:latin typeface="Cambria Math"/>
                          </a:rPr>
                          <m:t>𝑊</m:t>
                        </m:r>
                        <m:r>
                          <a:rPr lang="en-SG" sz="2800" i="1">
                            <a:latin typeface="Cambria Math"/>
                          </a:rPr>
                          <m:t>)</m:t>
                        </m:r>
                      </m:e>
                    </m:func>
                  </m:oMath>
                </a14:m>
                <a:endParaRPr lang="en-SG" sz="2800" dirty="0" smtClean="0"/>
              </a:p>
              <a:p>
                <a:r>
                  <a:rPr lang="en-SG" sz="2800" dirty="0" smtClean="0"/>
                  <a:t>Each query on the segment tree requires a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SG" sz="2800" b="0" i="1" smtClean="0">
                            <a:latin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SG" sz="2800" b="0" i="0" smtClean="0">
                            <a:latin typeface="Cambria Math"/>
                          </a:rPr>
                          <m:t>log</m:t>
                        </m:r>
                      </m:fName>
                      <m:e>
                        <m:r>
                          <a:rPr lang="en-SG" sz="2800" b="0" i="1" smtClean="0">
                            <a:latin typeface="Cambria Math"/>
                          </a:rPr>
                          <m:t>𝑁</m:t>
                        </m:r>
                      </m:e>
                    </m:func>
                  </m:oMath>
                </a14:m>
                <a:r>
                  <a:rPr lang="en-SG" sz="2800" dirty="0" smtClean="0"/>
                  <a:t> binary search on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SG" sz="2800" b="0" i="1" smtClean="0">
                            <a:latin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SG" sz="2800" b="0" i="0" smtClean="0">
                            <a:latin typeface="Cambria Math"/>
                          </a:rPr>
                          <m:t>log</m:t>
                        </m:r>
                      </m:fName>
                      <m:e>
                        <m:r>
                          <a:rPr lang="en-SG" sz="2800" b="0" i="1" smtClean="0">
                            <a:latin typeface="Cambria Math"/>
                          </a:rPr>
                          <m:t>𝑊</m:t>
                        </m:r>
                      </m:e>
                    </m:func>
                  </m:oMath>
                </a14:m>
                <a:r>
                  <a:rPr lang="en-SG" sz="2800" dirty="0" smtClean="0"/>
                  <a:t> nodes </a:t>
                </a:r>
              </a:p>
              <a:p>
                <a:r>
                  <a:rPr lang="en-SG" sz="2800" dirty="0"/>
                  <a:t>So the overall complexity for the queries </a:t>
                </a:r>
                <a14:m>
                  <m:oMath xmlns:m="http://schemas.openxmlformats.org/officeDocument/2006/math">
                    <m:r>
                      <a:rPr lang="en-SG" sz="2800" i="1">
                        <a:latin typeface="Cambria Math"/>
                      </a:rPr>
                      <m:t>𝑂</m:t>
                    </m:r>
                    <m:r>
                      <a:rPr lang="en-SG" sz="2800" i="1">
                        <a:latin typeface="Cambria Math"/>
                      </a:rPr>
                      <m:t>(</m:t>
                    </m:r>
                    <m:r>
                      <a:rPr lang="en-SG" sz="2800" i="1">
                        <a:latin typeface="Cambria Math"/>
                      </a:rPr>
                      <m:t>𝑁</m:t>
                    </m:r>
                    <m:func>
                      <m:funcPr>
                        <m:ctrlPr>
                          <a:rPr lang="en-SG" sz="2800" i="1">
                            <a:latin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SG" sz="2800">
                            <a:latin typeface="Cambria Math"/>
                          </a:rPr>
                          <m:t>log</m:t>
                        </m:r>
                      </m:fName>
                      <m:e>
                        <m:r>
                          <a:rPr lang="en-SG" sz="2800" i="1">
                            <a:latin typeface="Cambria Math"/>
                          </a:rPr>
                          <m:t>𝑊</m:t>
                        </m:r>
                        <m:func>
                          <m:funcPr>
                            <m:ctrlPr>
                              <a:rPr lang="en-SG" sz="2800" i="1">
                                <a:latin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SG" sz="2800">
                                <a:latin typeface="Cambria Math"/>
                              </a:rPr>
                              <m:t>log</m:t>
                            </m:r>
                          </m:fName>
                          <m:e>
                            <m:r>
                              <a:rPr lang="en-SG" sz="2800" i="1">
                                <a:latin typeface="Cambria Math"/>
                              </a:rPr>
                              <m:t>𝑁</m:t>
                            </m:r>
                            <m:r>
                              <a:rPr lang="en-SG" sz="2800" i="1">
                                <a:latin typeface="Cambria Math"/>
                              </a:rPr>
                              <m:t>)</m:t>
                            </m:r>
                          </m:e>
                        </m:func>
                      </m:e>
                    </m:func>
                  </m:oMath>
                </a14:m>
                <a:endParaRPr lang="en-SG" sz="2800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4"/>
                <a:ext cx="8229600" cy="5105396"/>
              </a:xfrm>
              <a:blipFill rotWithShape="1">
                <a:blip r:embed="rId2"/>
                <a:stretch>
                  <a:fillRect l="-1259" t="-1075" r="-66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80241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smtClean="0"/>
              <a:t>Conclusion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5410196"/>
          </a:xfrm>
        </p:spPr>
        <p:txBody>
          <a:bodyPr>
            <a:normAutofit/>
          </a:bodyPr>
          <a:lstStyle/>
          <a:p>
            <a:r>
              <a:rPr lang="en-SG" sz="2800" dirty="0" smtClean="0"/>
              <a:t>The solution presented in subtask 8 will not earn full credit since it cannot handle the case of connected gates</a:t>
            </a:r>
            <a:endParaRPr lang="en-SG" sz="2800" dirty="0"/>
          </a:p>
          <a:p>
            <a:r>
              <a:rPr lang="en-SG" sz="2800" dirty="0"/>
              <a:t>Need to combine with solution from subtask 6 to get the full </a:t>
            </a:r>
            <a:r>
              <a:rPr lang="en-SG" sz="2800" dirty="0" smtClean="0"/>
              <a:t>credit</a:t>
            </a:r>
          </a:p>
          <a:p>
            <a:r>
              <a:rPr lang="en-SG" sz="2800" dirty="0" smtClean="0"/>
              <a:t>Due to time constraints, details of how and why the algorithms work have been omitted</a:t>
            </a:r>
          </a:p>
          <a:p>
            <a:r>
              <a:rPr lang="en-SG" sz="2800" dirty="0" smtClean="0"/>
              <a:t>Proof of methods and theorems used have also been omitted, this shall be left as an exercise</a:t>
            </a:r>
          </a:p>
        </p:txBody>
      </p:sp>
    </p:spTree>
    <p:extLst>
      <p:ext uri="{BB962C8B-B14F-4D97-AF65-F5344CB8AC3E}">
        <p14:creationId xmlns:p14="http://schemas.microsoft.com/office/powerpoint/2010/main" val="1763250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Task 5: Unlucky floors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Author: </a:t>
            </a:r>
            <a:r>
              <a:rPr lang="en-US" dirty="0" err="1" smtClean="0"/>
              <a:t>Ranald</a:t>
            </a:r>
            <a:r>
              <a:rPr lang="en-US" dirty="0" smtClean="0"/>
              <a:t> Lam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8036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smtClean="0"/>
              <a:t>Problem Summary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8"/>
            <a:ext cx="7886700" cy="1024667"/>
          </a:xfrm>
        </p:spPr>
        <p:txBody>
          <a:bodyPr>
            <a:normAutofit fontScale="85000" lnSpcReduction="10000"/>
          </a:bodyPr>
          <a:lstStyle/>
          <a:p>
            <a:r>
              <a:rPr lang="en-SG" dirty="0" smtClean="0"/>
              <a:t>Conventional numbering schemes are positive integers</a:t>
            </a:r>
          </a:p>
          <a:p>
            <a:r>
              <a:rPr lang="en-SG" dirty="0"/>
              <a:t>Lucky numbering scheme omits numbers with ‘4’ and ‘13</a:t>
            </a:r>
            <a:r>
              <a:rPr lang="en-SG" dirty="0" smtClean="0"/>
              <a:t>’</a:t>
            </a:r>
          </a:p>
        </p:txBody>
      </p:sp>
      <p:sp>
        <p:nvSpPr>
          <p:cNvPr id="5" name="Rectangle 4"/>
          <p:cNvSpPr/>
          <p:nvPr/>
        </p:nvSpPr>
        <p:spPr>
          <a:xfrm>
            <a:off x="3144796" y="3336319"/>
            <a:ext cx="2069757" cy="5766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144796" y="3929442"/>
            <a:ext cx="2069757" cy="5766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prstClr val="white"/>
                </a:solidFill>
                <a:sym typeface="Wingdings" panose="05000000000000000000" pitchFamily="2" charset="2"/>
              </a:rPr>
              <a:t> Convert </a:t>
            </a:r>
            <a:endParaRPr lang="en-SG" dirty="0">
              <a:solidFill>
                <a:prstClr val="white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144796" y="4522565"/>
            <a:ext cx="2069757" cy="5766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144796" y="5115688"/>
            <a:ext cx="2069757" cy="5766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144796" y="5708811"/>
            <a:ext cx="2069757" cy="5766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prstClr val="white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144796" y="6301934"/>
            <a:ext cx="2069757" cy="5766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prstClr val="white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752601" y="2850295"/>
            <a:ext cx="1392196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SG" sz="1600" dirty="0" smtClean="0">
                <a:solidFill>
                  <a:prstClr val="black"/>
                </a:solidFill>
              </a:rPr>
              <a:t>Conventional</a:t>
            </a:r>
          </a:p>
          <a:p>
            <a:pPr algn="ctr">
              <a:lnSpc>
                <a:spcPct val="150000"/>
              </a:lnSpc>
            </a:pPr>
            <a:r>
              <a:rPr lang="en-SG" sz="2600" dirty="0" smtClean="0">
                <a:solidFill>
                  <a:prstClr val="black"/>
                </a:solidFill>
              </a:rPr>
              <a:t>6</a:t>
            </a:r>
          </a:p>
          <a:p>
            <a:pPr algn="ctr">
              <a:lnSpc>
                <a:spcPct val="150000"/>
              </a:lnSpc>
            </a:pPr>
            <a:r>
              <a:rPr lang="en-SG" sz="2600" dirty="0" smtClean="0">
                <a:solidFill>
                  <a:prstClr val="black"/>
                </a:solidFill>
              </a:rPr>
              <a:t>5</a:t>
            </a:r>
          </a:p>
          <a:p>
            <a:pPr algn="ctr">
              <a:lnSpc>
                <a:spcPct val="150000"/>
              </a:lnSpc>
            </a:pPr>
            <a:r>
              <a:rPr lang="en-SG" sz="2600" dirty="0" smtClean="0">
                <a:solidFill>
                  <a:prstClr val="black"/>
                </a:solidFill>
              </a:rPr>
              <a:t>4</a:t>
            </a:r>
          </a:p>
          <a:p>
            <a:pPr algn="ctr">
              <a:lnSpc>
                <a:spcPct val="150000"/>
              </a:lnSpc>
            </a:pPr>
            <a:r>
              <a:rPr lang="en-SG" sz="2600" dirty="0" smtClean="0">
                <a:solidFill>
                  <a:prstClr val="black"/>
                </a:solidFill>
              </a:rPr>
              <a:t>3</a:t>
            </a:r>
          </a:p>
          <a:p>
            <a:pPr algn="ctr">
              <a:lnSpc>
                <a:spcPct val="150000"/>
              </a:lnSpc>
            </a:pPr>
            <a:r>
              <a:rPr lang="en-SG" sz="2600" dirty="0" smtClean="0">
                <a:solidFill>
                  <a:prstClr val="black"/>
                </a:solidFill>
              </a:rPr>
              <a:t>2</a:t>
            </a:r>
          </a:p>
          <a:p>
            <a:pPr algn="ctr">
              <a:lnSpc>
                <a:spcPct val="150000"/>
              </a:lnSpc>
            </a:pPr>
            <a:r>
              <a:rPr lang="en-SG" sz="2600" dirty="0">
                <a:solidFill>
                  <a:prstClr val="black"/>
                </a:solidFill>
              </a:rPr>
              <a:t>1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214554" y="2850295"/>
            <a:ext cx="1081217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SG" sz="1600" dirty="0" smtClean="0">
                <a:solidFill>
                  <a:prstClr val="black"/>
                </a:solidFill>
              </a:rPr>
              <a:t>Lucky</a:t>
            </a:r>
          </a:p>
          <a:p>
            <a:pPr algn="ctr">
              <a:lnSpc>
                <a:spcPct val="150000"/>
              </a:lnSpc>
            </a:pPr>
            <a:r>
              <a:rPr lang="en-SG" sz="2600" dirty="0">
                <a:solidFill>
                  <a:prstClr val="black"/>
                </a:solidFill>
              </a:rPr>
              <a:t>7</a:t>
            </a:r>
            <a:endParaRPr lang="en-SG" sz="2600" dirty="0" smtClean="0">
              <a:solidFill>
                <a:prstClr val="black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SG" sz="2600" dirty="0">
                <a:solidFill>
                  <a:prstClr val="black"/>
                </a:solidFill>
              </a:rPr>
              <a:t>6</a:t>
            </a:r>
            <a:endParaRPr lang="en-SG" sz="2600" dirty="0" smtClean="0">
              <a:solidFill>
                <a:prstClr val="black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SG" sz="2600" dirty="0">
                <a:solidFill>
                  <a:prstClr val="black"/>
                </a:solidFill>
              </a:rPr>
              <a:t>5</a:t>
            </a:r>
            <a:endParaRPr lang="en-SG" sz="2600" dirty="0" smtClean="0">
              <a:solidFill>
                <a:prstClr val="black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SG" sz="2600" dirty="0" smtClean="0">
                <a:solidFill>
                  <a:prstClr val="black"/>
                </a:solidFill>
              </a:rPr>
              <a:t>3</a:t>
            </a:r>
          </a:p>
          <a:p>
            <a:pPr algn="ctr">
              <a:lnSpc>
                <a:spcPct val="150000"/>
              </a:lnSpc>
            </a:pPr>
            <a:r>
              <a:rPr lang="en-SG" sz="2600" dirty="0" smtClean="0">
                <a:solidFill>
                  <a:prstClr val="black"/>
                </a:solidFill>
              </a:rPr>
              <a:t>2</a:t>
            </a:r>
          </a:p>
          <a:p>
            <a:pPr algn="ctr">
              <a:lnSpc>
                <a:spcPct val="150000"/>
              </a:lnSpc>
            </a:pPr>
            <a:r>
              <a:rPr lang="en-SG" sz="2600" dirty="0">
                <a:solidFill>
                  <a:prstClr val="black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015473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smtClean="0"/>
              <a:t>Subtask 1: Print answer</a:t>
            </a:r>
            <a:endParaRPr lang="en-SG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85800" y="1825625"/>
            <a:ext cx="7886700" cy="4351338"/>
          </a:xfrm>
        </p:spPr>
        <p:txBody>
          <a:bodyPr/>
          <a:lstStyle/>
          <a:p>
            <a:endParaRPr lang="en-SG" dirty="0" smtClean="0"/>
          </a:p>
          <a:p>
            <a:r>
              <a:rPr lang="en-SG" dirty="0" smtClean="0"/>
              <a:t>Floor numbers are up to 25</a:t>
            </a:r>
          </a:p>
          <a:p>
            <a:r>
              <a:rPr lang="en-SG" dirty="0" smtClean="0"/>
              <a:t>Answer for up to 20 is provided in the statement</a:t>
            </a:r>
          </a:p>
          <a:p>
            <a:r>
              <a:rPr lang="en-SG" dirty="0" smtClean="0"/>
              <a:t>Manually solve the remaining 5</a:t>
            </a:r>
          </a:p>
          <a:p>
            <a:r>
              <a:rPr lang="en-SG" dirty="0" smtClean="0"/>
              <a:t>Code using “Answer array” or if-else statements</a:t>
            </a:r>
            <a:endParaRPr lang="en-SG" dirty="0"/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436"/>
          <a:stretch/>
        </p:blipFill>
        <p:spPr>
          <a:xfrm>
            <a:off x="762000" y="1517371"/>
            <a:ext cx="7239000" cy="616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728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smtClean="0"/>
              <a:t>Subtask 2: String Processing</a:t>
            </a:r>
            <a:endParaRPr lang="en-SG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879976"/>
          </a:xfrm>
        </p:spPr>
        <p:txBody>
          <a:bodyPr>
            <a:normAutofit lnSpcReduction="10000"/>
          </a:bodyPr>
          <a:lstStyle/>
          <a:p>
            <a:endParaRPr lang="en-SG" dirty="0" smtClean="0"/>
          </a:p>
          <a:p>
            <a:endParaRPr lang="en-SG" dirty="0" smtClean="0"/>
          </a:p>
          <a:p>
            <a:r>
              <a:rPr lang="en-SG" dirty="0" smtClean="0"/>
              <a:t>We define unlucky numbers as those that contain either a ‘4’ or ‘13’</a:t>
            </a:r>
          </a:p>
          <a:p>
            <a:r>
              <a:rPr lang="en-SG" dirty="0" smtClean="0"/>
              <a:t>To check if a number is unlucky:</a:t>
            </a:r>
          </a:p>
          <a:p>
            <a:pPr lvl="1"/>
            <a:r>
              <a:rPr lang="en-SG" dirty="0" smtClean="0"/>
              <a:t>Convert the number into individual digits </a:t>
            </a:r>
            <a:r>
              <a:rPr lang="en-SG" dirty="0"/>
              <a:t>(using </a:t>
            </a:r>
            <a:r>
              <a:rPr lang="en-SG" dirty="0" err="1"/>
              <a:t>sprintf</a:t>
            </a:r>
            <a:r>
              <a:rPr lang="en-SG" dirty="0"/>
              <a:t>/</a:t>
            </a:r>
            <a:r>
              <a:rPr lang="en-SG" dirty="0" err="1"/>
              <a:t>stringstream</a:t>
            </a:r>
            <a:r>
              <a:rPr lang="en-SG" dirty="0"/>
              <a:t>/base conversion)</a:t>
            </a:r>
          </a:p>
          <a:p>
            <a:pPr lvl="1"/>
            <a:r>
              <a:rPr lang="en-SG" dirty="0" smtClean="0"/>
              <a:t>Loop through each digit to check for presence of ‘4’</a:t>
            </a:r>
          </a:p>
          <a:p>
            <a:pPr lvl="1"/>
            <a:r>
              <a:rPr lang="en-SG" dirty="0" smtClean="0"/>
              <a:t>Loop through each consecutive pair of digits to check for presence of ’13’</a:t>
            </a:r>
          </a:p>
          <a:p>
            <a:r>
              <a:rPr lang="en-SG" dirty="0" smtClean="0"/>
              <a:t>Loop through from 1 onwards, count the number of unlucky numbers to calculate the answer</a:t>
            </a:r>
          </a:p>
          <a:p>
            <a:endParaRPr lang="en-SG" dirty="0" smtClean="0"/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427"/>
          <a:stretch/>
        </p:blipFill>
        <p:spPr>
          <a:xfrm>
            <a:off x="685800" y="1532281"/>
            <a:ext cx="7543800" cy="906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148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smtClean="0"/>
              <a:t>Subtask 2: String Processing</a:t>
            </a:r>
            <a:endParaRPr lang="en-SG" b="1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28650" y="1825625"/>
            <a:ext cx="805815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SG" sz="1800" dirty="0" smtClean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SG" sz="1800" dirty="0">
                <a:latin typeface="Consolas" panose="020B0609020204030204" pitchFamily="49" charset="0"/>
              </a:rPr>
              <a:t>b</a:t>
            </a:r>
            <a:r>
              <a:rPr lang="en-SG" sz="1800" dirty="0" smtClean="0">
                <a:latin typeface="Consolas" panose="020B0609020204030204" pitchFamily="49" charset="0"/>
              </a:rPr>
              <a:t>ool unlucky(long </a:t>
            </a:r>
            <a:r>
              <a:rPr lang="en-SG" sz="1800" dirty="0" err="1" smtClean="0">
                <a:latin typeface="Consolas" panose="020B0609020204030204" pitchFamily="49" charset="0"/>
              </a:rPr>
              <a:t>long</a:t>
            </a:r>
            <a:r>
              <a:rPr lang="en-SG" sz="1800" dirty="0" smtClean="0">
                <a:latin typeface="Consolas" panose="020B0609020204030204" pitchFamily="49" charset="0"/>
              </a:rPr>
              <a:t> x) {</a:t>
            </a:r>
          </a:p>
          <a:p>
            <a:pPr marL="0" indent="0">
              <a:buNone/>
            </a:pPr>
            <a:r>
              <a:rPr lang="en-SG" sz="1800" dirty="0">
                <a:latin typeface="Consolas" panose="020B0609020204030204" pitchFamily="49" charset="0"/>
              </a:rPr>
              <a:t>	</a:t>
            </a:r>
            <a:r>
              <a:rPr lang="en-SG" sz="1800" dirty="0" smtClean="0">
                <a:latin typeface="Consolas" panose="020B0609020204030204" pitchFamily="49" charset="0"/>
              </a:rPr>
              <a:t>char </a:t>
            </a:r>
            <a:r>
              <a:rPr lang="en-SG" sz="1800" dirty="0" err="1" smtClean="0">
                <a:latin typeface="Consolas" panose="020B0609020204030204" pitchFamily="49" charset="0"/>
              </a:rPr>
              <a:t>str</a:t>
            </a:r>
            <a:r>
              <a:rPr lang="en-SG" sz="1800" dirty="0" smtClean="0">
                <a:latin typeface="Consolas" panose="020B0609020204030204" pitchFamily="49" charset="0"/>
              </a:rPr>
              <a:t>[20];</a:t>
            </a:r>
          </a:p>
          <a:p>
            <a:pPr marL="0" indent="0">
              <a:buNone/>
            </a:pPr>
            <a:r>
              <a:rPr lang="en-SG" sz="1800" dirty="0">
                <a:latin typeface="Consolas" panose="020B0609020204030204" pitchFamily="49" charset="0"/>
              </a:rPr>
              <a:t>	</a:t>
            </a:r>
            <a:r>
              <a:rPr lang="en-SG" sz="1800" dirty="0" err="1" smtClean="0">
                <a:latin typeface="Consolas" panose="020B0609020204030204" pitchFamily="49" charset="0"/>
              </a:rPr>
              <a:t>sprintf</a:t>
            </a:r>
            <a:r>
              <a:rPr lang="en-SG" sz="1800" dirty="0" smtClean="0">
                <a:latin typeface="Consolas" panose="020B0609020204030204" pitchFamily="49" charset="0"/>
              </a:rPr>
              <a:t>(</a:t>
            </a:r>
            <a:r>
              <a:rPr lang="en-SG" sz="1800" dirty="0" err="1" smtClean="0">
                <a:latin typeface="Consolas" panose="020B0609020204030204" pitchFamily="49" charset="0"/>
              </a:rPr>
              <a:t>str</a:t>
            </a:r>
            <a:r>
              <a:rPr lang="en-SG" sz="1800" dirty="0">
                <a:latin typeface="Consolas" panose="020B0609020204030204" pitchFamily="49" charset="0"/>
              </a:rPr>
              <a:t>, "%</a:t>
            </a:r>
            <a:r>
              <a:rPr lang="en-SG" sz="1800" dirty="0" err="1" smtClean="0">
                <a:latin typeface="Consolas" panose="020B0609020204030204" pitchFamily="49" charset="0"/>
              </a:rPr>
              <a:t>lld</a:t>
            </a:r>
            <a:r>
              <a:rPr lang="en-SG" sz="1800" dirty="0" smtClean="0">
                <a:latin typeface="Consolas" panose="020B0609020204030204" pitchFamily="49" charset="0"/>
              </a:rPr>
              <a:t>", x);</a:t>
            </a:r>
          </a:p>
          <a:p>
            <a:pPr marL="0" indent="0">
              <a:buNone/>
            </a:pPr>
            <a:r>
              <a:rPr lang="en-SG" sz="1800" dirty="0">
                <a:latin typeface="Consolas" panose="020B0609020204030204" pitchFamily="49" charset="0"/>
              </a:rPr>
              <a:t>	</a:t>
            </a:r>
            <a:r>
              <a:rPr lang="en-SG" sz="1800" dirty="0" smtClean="0">
                <a:latin typeface="Consolas" panose="020B0609020204030204" pitchFamily="49" charset="0"/>
              </a:rPr>
              <a:t>for (</a:t>
            </a:r>
            <a:r>
              <a:rPr lang="en-SG" sz="1800" dirty="0" err="1" smtClean="0">
                <a:latin typeface="Consolas" panose="020B0609020204030204" pitchFamily="49" charset="0"/>
              </a:rPr>
              <a:t>int</a:t>
            </a:r>
            <a:r>
              <a:rPr lang="en-SG" sz="1800" dirty="0" smtClean="0">
                <a:latin typeface="Consolas" panose="020B0609020204030204" pitchFamily="49" charset="0"/>
              </a:rPr>
              <a:t> </a:t>
            </a:r>
            <a:r>
              <a:rPr lang="en-SG" sz="1800" dirty="0" err="1" smtClean="0">
                <a:latin typeface="Consolas" panose="020B0609020204030204" pitchFamily="49" charset="0"/>
              </a:rPr>
              <a:t>i</a:t>
            </a:r>
            <a:r>
              <a:rPr lang="en-SG" sz="1800" dirty="0" smtClean="0">
                <a:latin typeface="Consolas" panose="020B0609020204030204" pitchFamily="49" charset="0"/>
              </a:rPr>
              <a:t> = 0, l = </a:t>
            </a:r>
            <a:r>
              <a:rPr lang="en-SG" sz="1800" dirty="0" err="1" smtClean="0">
                <a:latin typeface="Consolas" panose="020B0609020204030204" pitchFamily="49" charset="0"/>
              </a:rPr>
              <a:t>strlen</a:t>
            </a:r>
            <a:r>
              <a:rPr lang="en-SG" sz="1800" dirty="0" smtClean="0">
                <a:latin typeface="Consolas" panose="020B0609020204030204" pitchFamily="49" charset="0"/>
              </a:rPr>
              <a:t>(</a:t>
            </a:r>
            <a:r>
              <a:rPr lang="en-SG" sz="1800" dirty="0" err="1" smtClean="0">
                <a:latin typeface="Consolas" panose="020B0609020204030204" pitchFamily="49" charset="0"/>
              </a:rPr>
              <a:t>str</a:t>
            </a:r>
            <a:r>
              <a:rPr lang="en-SG" sz="1800" dirty="0" smtClean="0">
                <a:latin typeface="Consolas" panose="020B0609020204030204" pitchFamily="49" charset="0"/>
              </a:rPr>
              <a:t>); </a:t>
            </a:r>
            <a:r>
              <a:rPr lang="en-SG" sz="1800" dirty="0" err="1" smtClean="0">
                <a:latin typeface="Consolas" panose="020B0609020204030204" pitchFamily="49" charset="0"/>
              </a:rPr>
              <a:t>i</a:t>
            </a:r>
            <a:r>
              <a:rPr lang="en-SG" sz="1800" dirty="0" smtClean="0">
                <a:latin typeface="Consolas" panose="020B0609020204030204" pitchFamily="49" charset="0"/>
              </a:rPr>
              <a:t> &lt; l; </a:t>
            </a:r>
            <a:r>
              <a:rPr lang="en-SG" sz="1800" dirty="0" err="1" smtClean="0">
                <a:latin typeface="Consolas" panose="020B0609020204030204" pitchFamily="49" charset="0"/>
              </a:rPr>
              <a:t>i</a:t>
            </a:r>
            <a:r>
              <a:rPr lang="en-SG" sz="1800" dirty="0" smtClean="0">
                <a:latin typeface="Consolas" panose="020B0609020204030204" pitchFamily="49" charset="0"/>
              </a:rPr>
              <a:t>++) {</a:t>
            </a:r>
          </a:p>
          <a:p>
            <a:pPr marL="0" indent="0">
              <a:buNone/>
            </a:pPr>
            <a:r>
              <a:rPr lang="en-SG" sz="1800" dirty="0" smtClean="0">
                <a:latin typeface="Consolas" panose="020B0609020204030204" pitchFamily="49" charset="0"/>
              </a:rPr>
              <a:t>		if (</a:t>
            </a:r>
            <a:r>
              <a:rPr lang="en-SG" sz="1800" dirty="0" err="1" smtClean="0">
                <a:latin typeface="Consolas" panose="020B0609020204030204" pitchFamily="49" charset="0"/>
              </a:rPr>
              <a:t>str</a:t>
            </a:r>
            <a:r>
              <a:rPr lang="en-SG" sz="1800" dirty="0" smtClean="0">
                <a:latin typeface="Consolas" panose="020B0609020204030204" pitchFamily="49" charset="0"/>
              </a:rPr>
              <a:t>[</a:t>
            </a:r>
            <a:r>
              <a:rPr lang="en-SG" sz="1800" dirty="0" err="1" smtClean="0">
                <a:latin typeface="Consolas" panose="020B0609020204030204" pitchFamily="49" charset="0"/>
              </a:rPr>
              <a:t>i</a:t>
            </a:r>
            <a:r>
              <a:rPr lang="en-SG" sz="1800" dirty="0">
                <a:latin typeface="Consolas" panose="020B0609020204030204" pitchFamily="49" charset="0"/>
              </a:rPr>
              <a:t>] == </a:t>
            </a:r>
            <a:r>
              <a:rPr lang="en-SG" sz="1800" dirty="0" smtClean="0">
                <a:latin typeface="Consolas" panose="020B0609020204030204" pitchFamily="49" charset="0"/>
              </a:rPr>
              <a:t>'4') return 1;</a:t>
            </a:r>
          </a:p>
          <a:p>
            <a:pPr marL="0" indent="0">
              <a:buNone/>
            </a:pPr>
            <a:r>
              <a:rPr lang="en-SG" sz="1800" dirty="0">
                <a:latin typeface="Consolas" panose="020B0609020204030204" pitchFamily="49" charset="0"/>
              </a:rPr>
              <a:t>	</a:t>
            </a:r>
            <a:r>
              <a:rPr lang="en-SG" sz="1800" dirty="0" smtClean="0">
                <a:latin typeface="Consolas" panose="020B0609020204030204" pitchFamily="49" charset="0"/>
              </a:rPr>
              <a:t>	if (</a:t>
            </a:r>
            <a:r>
              <a:rPr lang="en-SG" sz="1800" dirty="0" err="1" smtClean="0">
                <a:latin typeface="Consolas" panose="020B0609020204030204" pitchFamily="49" charset="0"/>
              </a:rPr>
              <a:t>i</a:t>
            </a:r>
            <a:r>
              <a:rPr lang="en-SG" sz="1800" dirty="0" smtClean="0">
                <a:latin typeface="Consolas" panose="020B0609020204030204" pitchFamily="49" charset="0"/>
              </a:rPr>
              <a:t> == 0) continue;</a:t>
            </a:r>
          </a:p>
          <a:p>
            <a:pPr marL="0" indent="0">
              <a:buNone/>
            </a:pPr>
            <a:r>
              <a:rPr lang="en-SG" sz="1800" dirty="0">
                <a:latin typeface="Consolas" panose="020B0609020204030204" pitchFamily="49" charset="0"/>
              </a:rPr>
              <a:t>	</a:t>
            </a:r>
            <a:r>
              <a:rPr lang="en-SG" sz="1800" dirty="0" smtClean="0">
                <a:latin typeface="Consolas" panose="020B0609020204030204" pitchFamily="49" charset="0"/>
              </a:rPr>
              <a:t>	if (</a:t>
            </a:r>
            <a:r>
              <a:rPr lang="en-SG" sz="1800" dirty="0" err="1" smtClean="0">
                <a:latin typeface="Consolas" panose="020B0609020204030204" pitchFamily="49" charset="0"/>
              </a:rPr>
              <a:t>str</a:t>
            </a:r>
            <a:r>
              <a:rPr lang="en-SG" sz="1800" dirty="0" smtClean="0">
                <a:latin typeface="Consolas" panose="020B0609020204030204" pitchFamily="49" charset="0"/>
              </a:rPr>
              <a:t>[i-1] </a:t>
            </a:r>
            <a:r>
              <a:rPr lang="en-SG" sz="1800" dirty="0">
                <a:latin typeface="Consolas" panose="020B0609020204030204" pitchFamily="49" charset="0"/>
              </a:rPr>
              <a:t>== </a:t>
            </a:r>
            <a:r>
              <a:rPr lang="en-SG" sz="1800" dirty="0" smtClean="0">
                <a:latin typeface="Consolas" panose="020B0609020204030204" pitchFamily="49" charset="0"/>
              </a:rPr>
              <a:t>'1' &amp;&amp; </a:t>
            </a:r>
            <a:r>
              <a:rPr lang="en-SG" sz="1800" dirty="0" err="1" smtClean="0">
                <a:latin typeface="Consolas" panose="020B0609020204030204" pitchFamily="49" charset="0"/>
              </a:rPr>
              <a:t>str</a:t>
            </a:r>
            <a:r>
              <a:rPr lang="en-SG" sz="1800" dirty="0" smtClean="0">
                <a:latin typeface="Consolas" panose="020B0609020204030204" pitchFamily="49" charset="0"/>
              </a:rPr>
              <a:t>[</a:t>
            </a:r>
            <a:r>
              <a:rPr lang="en-SG" sz="1800" dirty="0" err="1" smtClean="0">
                <a:latin typeface="Consolas" panose="020B0609020204030204" pitchFamily="49" charset="0"/>
              </a:rPr>
              <a:t>i</a:t>
            </a:r>
            <a:r>
              <a:rPr lang="en-SG" sz="1800" dirty="0">
                <a:latin typeface="Consolas" panose="020B0609020204030204" pitchFamily="49" charset="0"/>
              </a:rPr>
              <a:t>] == </a:t>
            </a:r>
            <a:r>
              <a:rPr lang="en-SG" sz="1800" dirty="0" smtClean="0">
                <a:latin typeface="Consolas" panose="020B0609020204030204" pitchFamily="49" charset="0"/>
              </a:rPr>
              <a:t>'3') return 1; </a:t>
            </a:r>
          </a:p>
          <a:p>
            <a:pPr marL="0" indent="0">
              <a:buNone/>
            </a:pPr>
            <a:r>
              <a:rPr lang="en-SG" sz="1800" dirty="0">
                <a:latin typeface="Consolas" panose="020B0609020204030204" pitchFamily="49" charset="0"/>
              </a:rPr>
              <a:t>	</a:t>
            </a:r>
            <a:r>
              <a:rPr lang="en-SG" sz="1800" dirty="0" smtClean="0"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SG" sz="1800" dirty="0">
                <a:latin typeface="Consolas" panose="020B0609020204030204" pitchFamily="49" charset="0"/>
              </a:rPr>
              <a:t>	</a:t>
            </a:r>
            <a:r>
              <a:rPr lang="en-SG" sz="1800" dirty="0" smtClean="0">
                <a:latin typeface="Consolas" panose="020B0609020204030204" pitchFamily="49" charset="0"/>
              </a:rPr>
              <a:t>return 0;</a:t>
            </a:r>
          </a:p>
          <a:p>
            <a:pPr marL="0" indent="0">
              <a:buNone/>
            </a:pPr>
            <a:r>
              <a:rPr lang="en-SG" sz="1800" dirty="0" smtClean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303178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Subtask 1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800" dirty="0" smtClean="0"/>
                  <a:t>Input: a </a:t>
                </a:r>
                <a:r>
                  <a:rPr lang="en-US" sz="2800" dirty="0"/>
                  <a:t>N</a:t>
                </a:r>
                <a:r>
                  <a:rPr lang="en-US" sz="2800" dirty="0">
                    <a:sym typeface="Symbol"/>
                  </a:rPr>
                  <a:t></a:t>
                </a:r>
                <a:r>
                  <a:rPr lang="en-US" sz="2800" dirty="0"/>
                  <a:t>M cloth with </a:t>
                </a:r>
                <a:r>
                  <a:rPr lang="en-US" sz="2800" dirty="0" smtClean="0"/>
                  <a:t>no hole, K=1.</a:t>
                </a:r>
              </a:p>
              <a:p>
                <a:endParaRPr lang="en-US" sz="2800" dirty="0"/>
              </a:p>
              <a:p>
                <a:r>
                  <a:rPr lang="en-US" sz="2800" dirty="0" smtClean="0"/>
                  <a:t>Hence, any rectangle is correct.</a:t>
                </a:r>
              </a:p>
              <a:p>
                <a:r>
                  <a:rPr lang="en-US" sz="2800" dirty="0" smtClean="0"/>
                  <a:t>The total number of rectangles is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800" i="1" smtClean="0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800" i="1" smtClean="0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800" b="0" i="1" smtClean="0">
                                  <a:latin typeface="Cambria Math"/>
                                </a:rPr>
                                <m:t>𝑁</m:t>
                              </m:r>
                              <m:r>
                                <a:rPr lang="en-US" sz="2800" b="0" i="1" smtClean="0">
                                  <a:latin typeface="Cambria Math"/>
                                </a:rPr>
                                <m:t>+1</m:t>
                              </m:r>
                            </m:e>
                          </m:mr>
                          <m:mr>
                            <m:e>
                              <m:r>
                                <a:rPr lang="en-US" sz="2800" b="0" i="1" smtClean="0">
                                  <a:latin typeface="Cambria Math"/>
                                </a:rPr>
                                <m:t>2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ctrlPr>
                          <a:rPr lang="en-US" sz="2800" i="1" smtClean="0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800" i="1" smtClean="0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800" b="0" i="1" smtClean="0">
                                  <a:latin typeface="Cambria Math"/>
                                </a:rPr>
                                <m:t>𝑀</m:t>
                              </m:r>
                              <m:r>
                                <a:rPr lang="en-US" sz="2800" b="0" i="1" smtClean="0">
                                  <a:latin typeface="Cambria Math"/>
                                </a:rPr>
                                <m:t>+1</m:t>
                              </m:r>
                            </m:e>
                          </m:mr>
                          <m:mr>
                            <m:e>
                              <m:r>
                                <a:rPr lang="en-US" sz="2800" b="0" i="1" smtClean="0">
                                  <a:latin typeface="Cambria Math"/>
                                </a:rPr>
                                <m:t>2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800" dirty="0" smtClean="0"/>
                  <a:t>.</a:t>
                </a:r>
                <a:endParaRPr lang="en-US" sz="28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259" t="-16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2590800" y="5029200"/>
            <a:ext cx="3048000" cy="16002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>
            <a:off x="2590800" y="5562600"/>
            <a:ext cx="30480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2590800" y="6248400"/>
            <a:ext cx="30480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3429000" y="5029200"/>
            <a:ext cx="0" cy="160020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4572000" y="5029200"/>
            <a:ext cx="0" cy="160020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3429000" y="5562600"/>
            <a:ext cx="1143000" cy="6741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2304401" y="5421868"/>
            <a:ext cx="367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</a:t>
            </a:r>
            <a:r>
              <a:rPr lang="en-US" baseline="-25000" dirty="0" smtClean="0"/>
              <a:t>1</a:t>
            </a:r>
            <a:endParaRPr lang="en-US" baseline="-25000" dirty="0"/>
          </a:p>
        </p:txBody>
      </p:sp>
      <p:sp>
        <p:nvSpPr>
          <p:cNvPr id="13" name="TextBox 12"/>
          <p:cNvSpPr txBox="1"/>
          <p:nvPr/>
        </p:nvSpPr>
        <p:spPr>
          <a:xfrm>
            <a:off x="2304401" y="5867400"/>
            <a:ext cx="367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</a:t>
            </a:r>
            <a:r>
              <a:rPr lang="en-US" baseline="-25000" dirty="0" smtClean="0"/>
              <a:t>2</a:t>
            </a:r>
            <a:endParaRPr lang="en-US" baseline="-25000" dirty="0"/>
          </a:p>
        </p:txBody>
      </p:sp>
      <p:sp>
        <p:nvSpPr>
          <p:cNvPr id="14" name="TextBox 13"/>
          <p:cNvSpPr txBox="1"/>
          <p:nvPr/>
        </p:nvSpPr>
        <p:spPr>
          <a:xfrm>
            <a:off x="3366392" y="4659868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r>
              <a:rPr lang="en-US" baseline="-25000" dirty="0" smtClean="0"/>
              <a:t>1</a:t>
            </a:r>
            <a:endParaRPr lang="en-US" baseline="-25000" dirty="0"/>
          </a:p>
        </p:txBody>
      </p:sp>
      <p:sp>
        <p:nvSpPr>
          <p:cNvPr id="15" name="TextBox 14"/>
          <p:cNvSpPr txBox="1"/>
          <p:nvPr/>
        </p:nvSpPr>
        <p:spPr>
          <a:xfrm>
            <a:off x="4280792" y="4659868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r>
              <a:rPr lang="en-US" baseline="-25000" dirty="0" smtClean="0"/>
              <a:t>2</a:t>
            </a:r>
            <a:endParaRPr lang="en-US" baseline="-25000" dirty="0"/>
          </a:p>
        </p:txBody>
      </p:sp>
    </p:spTree>
    <p:extLst>
      <p:ext uri="{BB962C8B-B14F-4D97-AF65-F5344CB8AC3E}">
        <p14:creationId xmlns:p14="http://schemas.microsoft.com/office/powerpoint/2010/main" val="891179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28650" y="389841"/>
            <a:ext cx="7886700" cy="1325563"/>
          </a:xfrm>
        </p:spPr>
        <p:txBody>
          <a:bodyPr>
            <a:normAutofit/>
          </a:bodyPr>
          <a:lstStyle/>
          <a:p>
            <a:r>
              <a:rPr lang="en-SG" sz="3600" dirty="0" smtClean="0"/>
              <a:t>Subtask 3: String Processing + Counter</a:t>
            </a:r>
            <a:endParaRPr lang="en-SG" sz="3600" b="1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G" dirty="0" smtClean="0"/>
          </a:p>
          <a:p>
            <a:endParaRPr lang="en-SG" dirty="0" smtClean="0"/>
          </a:p>
          <a:p>
            <a:r>
              <a:rPr lang="en-SG" dirty="0" smtClean="0"/>
              <a:t>Maintain 2 counters: 1 for conventional, 1 for lucky</a:t>
            </a:r>
          </a:p>
          <a:p>
            <a:pPr marL="0" indent="0">
              <a:buNone/>
            </a:pPr>
            <a:r>
              <a:rPr lang="en-SG" sz="1800" dirty="0" smtClean="0">
                <a:latin typeface="Consolas" panose="020B0609020204030204" pitchFamily="49" charset="0"/>
              </a:rPr>
              <a:t>for (</a:t>
            </a:r>
            <a:r>
              <a:rPr lang="en-SG" sz="1800" dirty="0" err="1" smtClean="0">
                <a:latin typeface="Consolas" panose="020B0609020204030204" pitchFamily="49" charset="0"/>
              </a:rPr>
              <a:t>int</a:t>
            </a:r>
            <a:r>
              <a:rPr lang="en-SG" sz="1800" dirty="0" smtClean="0">
                <a:latin typeface="Consolas" panose="020B0609020204030204" pitchFamily="49" charset="0"/>
              </a:rPr>
              <a:t> c = 1, l = 1; c &lt;= 100000; </a:t>
            </a:r>
            <a:r>
              <a:rPr lang="en-SG" sz="1800" dirty="0" err="1" smtClean="0">
                <a:latin typeface="Consolas" panose="020B0609020204030204" pitchFamily="49" charset="0"/>
              </a:rPr>
              <a:t>c++</a:t>
            </a:r>
            <a:r>
              <a:rPr lang="en-SG" sz="1800" dirty="0" smtClean="0">
                <a:latin typeface="Consolas" panose="020B0609020204030204" pitchFamily="49" charset="0"/>
              </a:rPr>
              <a:t>, l++) {</a:t>
            </a:r>
          </a:p>
          <a:p>
            <a:pPr marL="0" indent="0">
              <a:buNone/>
            </a:pPr>
            <a:r>
              <a:rPr lang="en-SG" sz="1800" dirty="0">
                <a:latin typeface="Consolas" panose="020B0609020204030204" pitchFamily="49" charset="0"/>
              </a:rPr>
              <a:t>	</a:t>
            </a:r>
            <a:r>
              <a:rPr lang="en-SG" sz="1800" dirty="0" smtClean="0">
                <a:latin typeface="Consolas" panose="020B0609020204030204" pitchFamily="49" charset="0"/>
              </a:rPr>
              <a:t>while (unlucky(l)) l++;</a:t>
            </a:r>
          </a:p>
          <a:p>
            <a:pPr marL="0" indent="0">
              <a:buNone/>
            </a:pPr>
            <a:r>
              <a:rPr lang="en-SG" sz="1800" dirty="0">
                <a:latin typeface="Consolas" panose="020B0609020204030204" pitchFamily="49" charset="0"/>
              </a:rPr>
              <a:t>	</a:t>
            </a:r>
            <a:r>
              <a:rPr lang="en-SG" sz="1800" dirty="0" err="1" smtClean="0">
                <a:latin typeface="Consolas" panose="020B0609020204030204" pitchFamily="49" charset="0"/>
              </a:rPr>
              <a:t>lucky_to_conv</a:t>
            </a:r>
            <a:r>
              <a:rPr lang="en-SG" sz="1800" dirty="0" smtClean="0">
                <a:latin typeface="Consolas" panose="020B0609020204030204" pitchFamily="49" charset="0"/>
              </a:rPr>
              <a:t>[l] = c; </a:t>
            </a:r>
          </a:p>
          <a:p>
            <a:pPr marL="0" indent="0">
              <a:buNone/>
            </a:pPr>
            <a:r>
              <a:rPr lang="en-SG" sz="1800" dirty="0">
                <a:latin typeface="Consolas" panose="020B0609020204030204" pitchFamily="49" charset="0"/>
              </a:rPr>
              <a:t>	</a:t>
            </a:r>
            <a:r>
              <a:rPr lang="en-SG" sz="1800" dirty="0" err="1" smtClean="0">
                <a:latin typeface="Consolas" panose="020B0609020204030204" pitchFamily="49" charset="0"/>
              </a:rPr>
              <a:t>conv_to_lucky</a:t>
            </a:r>
            <a:r>
              <a:rPr lang="en-SG" sz="1800" dirty="0" smtClean="0">
                <a:latin typeface="Consolas" panose="020B0609020204030204" pitchFamily="49" charset="0"/>
              </a:rPr>
              <a:t>[c] = l;</a:t>
            </a:r>
          </a:p>
          <a:p>
            <a:pPr marL="0" indent="0">
              <a:buNone/>
            </a:pPr>
            <a:r>
              <a:rPr lang="en-SG" sz="1800" dirty="0">
                <a:latin typeface="Consolas" panose="020B0609020204030204" pitchFamily="49" charset="0"/>
              </a:rPr>
              <a:t>}</a:t>
            </a:r>
            <a:endParaRPr lang="en-SG" sz="1800" dirty="0" smtClean="0">
              <a:latin typeface="Consolas" panose="020B0609020204030204" pitchFamily="49" charset="0"/>
            </a:endParaRPr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511"/>
          <a:stretch/>
        </p:blipFill>
        <p:spPr>
          <a:xfrm>
            <a:off x="762000" y="1443229"/>
            <a:ext cx="7543800" cy="1217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531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sz="4000" dirty="0" smtClean="0"/>
              <a:t>Subtask 4 Method 1: </a:t>
            </a:r>
            <a:br>
              <a:rPr lang="en-SG" sz="4000" dirty="0" smtClean="0"/>
            </a:br>
            <a:r>
              <a:rPr lang="en-SG" sz="4000" dirty="0" smtClean="0"/>
              <a:t>Manual / Pattern Recognition</a:t>
            </a:r>
            <a:endParaRPr lang="en-SG" sz="4000" b="1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G" dirty="0" smtClean="0"/>
          </a:p>
          <a:p>
            <a:pPr marL="0" indent="0">
              <a:buNone/>
            </a:pPr>
            <a:endParaRPr lang="en-SG" dirty="0" smtClean="0"/>
          </a:p>
          <a:p>
            <a:r>
              <a:rPr lang="en-SG" dirty="0" smtClean="0"/>
              <a:t>Find a formula then </a:t>
            </a:r>
            <a:r>
              <a:rPr lang="en-SG" dirty="0"/>
              <a:t>c</a:t>
            </a:r>
            <a:r>
              <a:rPr lang="en-SG" dirty="0" smtClean="0"/>
              <a:t>ompute by hand manually</a:t>
            </a:r>
          </a:p>
          <a:p>
            <a:endParaRPr lang="en-SG"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5220245"/>
              </p:ext>
            </p:extLst>
          </p:nvPr>
        </p:nvGraphicFramePr>
        <p:xfrm>
          <a:off x="725889" y="3312933"/>
          <a:ext cx="7836248" cy="3500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59062"/>
                <a:gridCol w="1959062"/>
                <a:gridCol w="1959062"/>
                <a:gridCol w="1959062"/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/>
                        <a:t>k</a:t>
                      </a:r>
                      <a:endParaRPr lang="en-SG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/>
                        <a:t>10</a:t>
                      </a:r>
                      <a:r>
                        <a:rPr lang="en-SG" baseline="30000" dirty="0" smtClean="0"/>
                        <a:t>k</a:t>
                      </a:r>
                      <a:r>
                        <a:rPr lang="en-SG" dirty="0" smtClean="0"/>
                        <a:t>-1</a:t>
                      </a:r>
                      <a:endParaRPr lang="en-SG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/>
                        <a:t>f(k)</a:t>
                      </a:r>
                      <a:endParaRPr lang="en-SG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 marL="68580" marR="68580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/>
                        <a:t>1</a:t>
                      </a:r>
                      <a:endParaRPr lang="en-SG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/>
                        <a:t>9</a:t>
                      </a:r>
                      <a:endParaRPr lang="en-SG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/>
                        <a:t>8</a:t>
                      </a: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algn="ctr"/>
                      <a:endParaRPr lang="en-SG" dirty="0" smtClean="0"/>
                    </a:p>
                  </a:txBody>
                  <a:tcPr marL="68580" marR="68580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/>
                        <a:t>2</a:t>
                      </a:r>
                      <a:endParaRPr lang="en-SG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/>
                        <a:t>99</a:t>
                      </a:r>
                      <a:endParaRPr lang="en-SG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/>
                        <a:t>79</a:t>
                      </a:r>
                      <a:endParaRPr lang="en-SG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 marL="68580" marR="68580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/>
                        <a:t>3</a:t>
                      </a:r>
                      <a:endParaRPr lang="en-SG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/>
                        <a:t>999</a:t>
                      </a:r>
                      <a:endParaRPr lang="en-SG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/>
                        <a:t>710</a:t>
                      </a:r>
                      <a:endParaRPr lang="en-SG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/>
                        <a:t>(79-8)*10</a:t>
                      </a:r>
                      <a:endParaRPr lang="en-SG" dirty="0"/>
                    </a:p>
                  </a:txBody>
                  <a:tcPr marL="68580" marR="68580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/>
                        <a:t>4</a:t>
                      </a:r>
                      <a:endParaRPr lang="en-SG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/>
                        <a:t>9999</a:t>
                      </a:r>
                      <a:endParaRPr lang="en-SG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/>
                        <a:t>6318</a:t>
                      </a:r>
                      <a:endParaRPr lang="en-SG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/>
                        <a:t>(710-79)*10+8</a:t>
                      </a:r>
                      <a:endParaRPr lang="en-SG" dirty="0"/>
                    </a:p>
                  </a:txBody>
                  <a:tcPr marL="68580" marR="68580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/>
                        <a:t>5</a:t>
                      </a:r>
                      <a:endParaRPr lang="en-SG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/>
                        <a:t>99999</a:t>
                      </a:r>
                      <a:endParaRPr lang="en-SG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/>
                        <a:t>56159</a:t>
                      </a:r>
                      <a:endParaRPr lang="en-SG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/>
                        <a:t>(6318-710)*10+79</a:t>
                      </a:r>
                      <a:endParaRPr lang="en-SG" dirty="0"/>
                    </a:p>
                  </a:txBody>
                  <a:tcPr marL="68580" marR="68580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/>
                        <a:t>6</a:t>
                      </a:r>
                      <a:endParaRPr lang="en-SG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/>
                        <a:t>999999</a:t>
                      </a:r>
                      <a:endParaRPr lang="en-SG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/>
                        <a:t>499120</a:t>
                      </a:r>
                      <a:endParaRPr lang="en-SG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/>
                        <a:t>(56159-6318)*10+710</a:t>
                      </a:r>
                      <a:endParaRPr lang="en-SG" dirty="0"/>
                    </a:p>
                  </a:txBody>
                  <a:tcPr marL="68580" marR="68580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/>
                        <a:t>k</a:t>
                      </a:r>
                      <a:endParaRPr lang="en-SG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dirty="0" smtClean="0"/>
                        <a:t>10</a:t>
                      </a:r>
                      <a:r>
                        <a:rPr lang="en-SG" baseline="30000" dirty="0" smtClean="0"/>
                        <a:t>k</a:t>
                      </a:r>
                      <a:r>
                        <a:rPr lang="en-SG" dirty="0" smtClean="0"/>
                        <a:t>-1</a:t>
                      </a: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/>
                        <a:t>f(k) =</a:t>
                      </a:r>
                      <a:endParaRPr lang="en-SG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b="0" dirty="0" smtClean="0">
                          <a:solidFill>
                            <a:srgbClr val="FF0000"/>
                          </a:solidFill>
                        </a:rPr>
                        <a:t>(</a:t>
                      </a:r>
                      <a:r>
                        <a:rPr lang="en-SG" b="0" baseline="0" dirty="0" smtClean="0">
                          <a:solidFill>
                            <a:srgbClr val="FF0000"/>
                          </a:solidFill>
                        </a:rPr>
                        <a:t>f(k-1) – f(k-2))*10 + f(k-3)</a:t>
                      </a:r>
                      <a:endParaRPr lang="en-SG" b="0" dirty="0">
                        <a:solidFill>
                          <a:srgbClr val="FF0000"/>
                        </a:solidFill>
                      </a:endParaRPr>
                    </a:p>
                  </a:txBody>
                  <a:tcPr marL="68580" marR="68580"/>
                </a:tc>
              </a:tr>
            </a:tbl>
          </a:graphicData>
        </a:graphic>
      </p:graphicFrame>
      <p:pic>
        <p:nvPicPr>
          <p:cNvPr id="1026" name="Picture 2" descr="http://www.memes.at/faces/thumbs_up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0" y="152400"/>
            <a:ext cx="1285711" cy="1377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609600" y="1728018"/>
            <a:ext cx="7696200" cy="904555"/>
            <a:chOff x="2335333" y="1583272"/>
            <a:chExt cx="7348341" cy="904555"/>
          </a:xfrm>
        </p:grpSpPr>
        <p:pic>
          <p:nvPicPr>
            <p:cNvPr id="7" name="Content Placeholder 3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6744"/>
            <a:stretch/>
          </p:blipFill>
          <p:spPr>
            <a:xfrm>
              <a:off x="2335333" y="1583272"/>
              <a:ext cx="7323627" cy="319669"/>
            </a:xfrm>
            <a:prstGeom prst="rect">
              <a:avLst/>
            </a:prstGeom>
          </p:spPr>
        </p:pic>
        <p:pic>
          <p:nvPicPr>
            <p:cNvPr id="8" name="Content Placeholder 3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7" t="49873" r="-337" b="25872"/>
            <a:stretch/>
          </p:blipFill>
          <p:spPr>
            <a:xfrm>
              <a:off x="2360047" y="1902941"/>
              <a:ext cx="7323627" cy="58488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91725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smtClean="0"/>
              <a:t>Subtask 4 Method 2: </a:t>
            </a:r>
            <a:br>
              <a:rPr lang="en-SG" dirty="0" smtClean="0"/>
            </a:br>
            <a:r>
              <a:rPr lang="en-SG" dirty="0" smtClean="0"/>
              <a:t>Dynamic Programming</a:t>
            </a:r>
            <a:endParaRPr lang="en-SG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endParaRPr lang="en-SG" dirty="0" smtClean="0"/>
              </a:p>
              <a:p>
                <a:pPr marL="0" indent="0">
                  <a:buNone/>
                </a:pPr>
                <a:endParaRPr lang="en-SG" dirty="0" smtClean="0"/>
              </a:p>
              <a:p>
                <a:r>
                  <a:rPr lang="en-SG" dirty="0" smtClean="0"/>
                  <a:t>Use dynamic programming to count number of lucky numbers for each digit</a:t>
                </a:r>
              </a:p>
              <a:p>
                <a14:m>
                  <m:oMath xmlns:m="http://schemas.openxmlformats.org/officeDocument/2006/math">
                    <m:r>
                      <a:rPr lang="en-SG" i="1">
                        <a:latin typeface="Cambria Math" panose="02040503050406030204" pitchFamily="18" charset="0"/>
                      </a:rPr>
                      <m:t>𝑑𝑝</m:t>
                    </m:r>
                    <m:d>
                      <m:dPr>
                        <m:ctrlPr>
                          <a:rPr lang="en-SG" i="1">
                            <a:latin typeface="Cambria Math"/>
                          </a:rPr>
                        </m:ctrlPr>
                      </m:dPr>
                      <m:e>
                        <m:r>
                          <a:rPr lang="en-SG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SG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SG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</m:oMath>
                </a14:m>
                <a:r>
                  <a:rPr lang="en-SG" dirty="0" smtClean="0"/>
                  <a:t>: no. of lucky numbers with </a:t>
                </a:r>
                <a:r>
                  <a:rPr lang="en-SG" b="1" i="1" dirty="0" smtClean="0"/>
                  <a:t>p</a:t>
                </a:r>
                <a:r>
                  <a:rPr lang="en-SG" dirty="0" smtClean="0"/>
                  <a:t> digits and </a:t>
                </a:r>
                <a:r>
                  <a:rPr lang="en-SG" b="1" i="1" dirty="0" smtClean="0"/>
                  <a:t>d</a:t>
                </a:r>
                <a:r>
                  <a:rPr lang="en-SG" dirty="0" smtClean="0"/>
                  <a:t> as first digit</a:t>
                </a:r>
              </a:p>
              <a:p>
                <a:endParaRPr lang="en-SG" dirty="0"/>
              </a:p>
            </p:txBody>
          </p:sp>
        </mc:Choice>
        <mc:Fallback xmlns=""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/>
          <p:cNvGrpSpPr/>
          <p:nvPr/>
        </p:nvGrpSpPr>
        <p:grpSpPr>
          <a:xfrm>
            <a:off x="685800" y="1781264"/>
            <a:ext cx="7543800" cy="904555"/>
            <a:chOff x="2335333" y="1583272"/>
            <a:chExt cx="7348341" cy="904555"/>
          </a:xfrm>
        </p:grpSpPr>
        <p:pic>
          <p:nvPicPr>
            <p:cNvPr id="6" name="Content Placeholder 3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6744"/>
            <a:stretch/>
          </p:blipFill>
          <p:spPr>
            <a:xfrm>
              <a:off x="2335333" y="1583272"/>
              <a:ext cx="7323627" cy="319669"/>
            </a:xfrm>
            <a:prstGeom prst="rect">
              <a:avLst/>
            </a:prstGeom>
          </p:spPr>
        </p:pic>
        <p:pic>
          <p:nvPicPr>
            <p:cNvPr id="7" name="Content Placeholder 3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7" t="49873" r="-337" b="25872"/>
            <a:stretch/>
          </p:blipFill>
          <p:spPr>
            <a:xfrm>
              <a:off x="2360047" y="1902941"/>
              <a:ext cx="7323627" cy="58488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07144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smtClean="0"/>
              <a:t>Subtask 4</a:t>
            </a:r>
            <a:endParaRPr lang="en-SG" dirty="0"/>
          </a:p>
        </p:txBody>
      </p:sp>
      <p:sp>
        <p:nvSpPr>
          <p:cNvPr id="5" name="Rounded Rectangle 4"/>
          <p:cNvSpPr/>
          <p:nvPr/>
        </p:nvSpPr>
        <p:spPr>
          <a:xfrm>
            <a:off x="1306729" y="3552753"/>
            <a:ext cx="454112" cy="4150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>
                <a:solidFill>
                  <a:prstClr val="white"/>
                </a:solidFill>
              </a:rPr>
              <a:t>7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2570208" y="1836784"/>
            <a:ext cx="454112" cy="4150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prstClr val="white"/>
                </a:solidFill>
              </a:rPr>
              <a:t>1</a:t>
            </a:r>
            <a:endParaRPr lang="en-SG" dirty="0">
              <a:solidFill>
                <a:prstClr val="white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2570208" y="2318697"/>
            <a:ext cx="454112" cy="4150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prstClr val="white"/>
                </a:solidFill>
              </a:rPr>
              <a:t>2</a:t>
            </a:r>
            <a:endParaRPr lang="en-SG" dirty="0">
              <a:solidFill>
                <a:prstClr val="white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2570208" y="2800610"/>
            <a:ext cx="454112" cy="4150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prstClr val="white"/>
                </a:solidFill>
              </a:rPr>
              <a:t>3</a:t>
            </a:r>
            <a:endParaRPr lang="en-SG" dirty="0">
              <a:solidFill>
                <a:prstClr val="white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2570208" y="3282522"/>
            <a:ext cx="454112" cy="4150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prstClr val="white"/>
                </a:solidFill>
              </a:rPr>
              <a:t>5</a:t>
            </a:r>
            <a:endParaRPr lang="en-SG" dirty="0">
              <a:solidFill>
                <a:prstClr val="white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2573298" y="3764788"/>
            <a:ext cx="454112" cy="4150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prstClr val="white"/>
                </a:solidFill>
              </a:rPr>
              <a:t>6</a:t>
            </a:r>
            <a:endParaRPr lang="en-SG" dirty="0">
              <a:solidFill>
                <a:prstClr val="white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2570208" y="4246701"/>
            <a:ext cx="454112" cy="4150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prstClr val="white"/>
                </a:solidFill>
              </a:rPr>
              <a:t>7</a:t>
            </a:r>
            <a:endParaRPr lang="en-SG" dirty="0">
              <a:solidFill>
                <a:prstClr val="white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2570208" y="4728614"/>
            <a:ext cx="454112" cy="4150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prstClr val="white"/>
                </a:solidFill>
              </a:rPr>
              <a:t>8</a:t>
            </a:r>
            <a:endParaRPr lang="en-SG" dirty="0">
              <a:solidFill>
                <a:prstClr val="white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2570208" y="5210527"/>
            <a:ext cx="454112" cy="4150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prstClr val="white"/>
                </a:solidFill>
              </a:rPr>
              <a:t>9</a:t>
            </a:r>
            <a:endParaRPr lang="en-SG" dirty="0">
              <a:solidFill>
                <a:prstClr val="white"/>
              </a:solidFill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2570208" y="5710235"/>
            <a:ext cx="454112" cy="4150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prstClr val="white"/>
                </a:solidFill>
              </a:rPr>
              <a:t>0</a:t>
            </a:r>
            <a:endParaRPr lang="en-SG" dirty="0">
              <a:solidFill>
                <a:prstClr val="white"/>
              </a:solidFill>
            </a:endParaRPr>
          </a:p>
        </p:txBody>
      </p:sp>
      <p:cxnSp>
        <p:nvCxnSpPr>
          <p:cNvPr id="16" name="Straight Arrow Connector 15"/>
          <p:cNvCxnSpPr>
            <a:stCxn id="5" idx="3"/>
            <a:endCxn id="6" idx="1"/>
          </p:cNvCxnSpPr>
          <p:nvPr/>
        </p:nvCxnSpPr>
        <p:spPr>
          <a:xfrm flipV="1">
            <a:off x="1760840" y="2044306"/>
            <a:ext cx="809367" cy="17159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5" idx="3"/>
            <a:endCxn id="7" idx="1"/>
          </p:cNvCxnSpPr>
          <p:nvPr/>
        </p:nvCxnSpPr>
        <p:spPr>
          <a:xfrm flipV="1">
            <a:off x="1760840" y="2526222"/>
            <a:ext cx="809367" cy="12340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5" idx="3"/>
            <a:endCxn id="8" idx="1"/>
          </p:cNvCxnSpPr>
          <p:nvPr/>
        </p:nvCxnSpPr>
        <p:spPr>
          <a:xfrm flipV="1">
            <a:off x="1760840" y="3008132"/>
            <a:ext cx="809367" cy="7521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5" idx="3"/>
            <a:endCxn id="9" idx="1"/>
          </p:cNvCxnSpPr>
          <p:nvPr/>
        </p:nvCxnSpPr>
        <p:spPr>
          <a:xfrm flipV="1">
            <a:off x="1760840" y="3490045"/>
            <a:ext cx="809367" cy="2702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5" idx="3"/>
            <a:endCxn id="10" idx="1"/>
          </p:cNvCxnSpPr>
          <p:nvPr/>
        </p:nvCxnSpPr>
        <p:spPr>
          <a:xfrm>
            <a:off x="1760840" y="3760278"/>
            <a:ext cx="812457" cy="2120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5" idx="3"/>
            <a:endCxn id="11" idx="1"/>
          </p:cNvCxnSpPr>
          <p:nvPr/>
        </p:nvCxnSpPr>
        <p:spPr>
          <a:xfrm>
            <a:off x="1760840" y="3760281"/>
            <a:ext cx="809367" cy="6939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5" idx="3"/>
            <a:endCxn id="12" idx="1"/>
          </p:cNvCxnSpPr>
          <p:nvPr/>
        </p:nvCxnSpPr>
        <p:spPr>
          <a:xfrm>
            <a:off x="1760840" y="3760278"/>
            <a:ext cx="809367" cy="11758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5" idx="3"/>
            <a:endCxn id="13" idx="1"/>
          </p:cNvCxnSpPr>
          <p:nvPr/>
        </p:nvCxnSpPr>
        <p:spPr>
          <a:xfrm>
            <a:off x="1760840" y="3760281"/>
            <a:ext cx="809367" cy="16577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5" idx="3"/>
            <a:endCxn id="14" idx="1"/>
          </p:cNvCxnSpPr>
          <p:nvPr/>
        </p:nvCxnSpPr>
        <p:spPr>
          <a:xfrm>
            <a:off x="1760840" y="3760281"/>
            <a:ext cx="809367" cy="21574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ounded Rectangle 42"/>
          <p:cNvSpPr/>
          <p:nvPr/>
        </p:nvSpPr>
        <p:spPr>
          <a:xfrm>
            <a:off x="3379576" y="1836784"/>
            <a:ext cx="3268363" cy="41504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400" dirty="0" smtClean="0">
                <a:solidFill>
                  <a:srgbClr val="FF0000"/>
                </a:solidFill>
              </a:rPr>
              <a:t>1, 2, 5, 6, 7, 8, 9, 0</a:t>
            </a:r>
            <a:endParaRPr lang="en-SG" sz="1400" dirty="0">
              <a:solidFill>
                <a:srgbClr val="FF0000"/>
              </a:solidFill>
            </a:endParaRPr>
          </a:p>
        </p:txBody>
      </p:sp>
      <p:sp>
        <p:nvSpPr>
          <p:cNvPr id="44" name="Rounded Rectangle 43"/>
          <p:cNvSpPr/>
          <p:nvPr/>
        </p:nvSpPr>
        <p:spPr>
          <a:xfrm>
            <a:off x="3379575" y="2318697"/>
            <a:ext cx="3268363" cy="41504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400" dirty="0" smtClean="0">
                <a:solidFill>
                  <a:srgbClr val="000000"/>
                </a:solidFill>
              </a:rPr>
              <a:t>1, 2, 3, 5, 6, 7, 8, 9, 0</a:t>
            </a:r>
            <a:endParaRPr lang="en-SG" sz="1400" dirty="0">
              <a:solidFill>
                <a:srgbClr val="000000"/>
              </a:solidFill>
            </a:endParaRPr>
          </a:p>
        </p:txBody>
      </p:sp>
      <p:sp>
        <p:nvSpPr>
          <p:cNvPr id="45" name="Rounded Rectangle 44"/>
          <p:cNvSpPr/>
          <p:nvPr/>
        </p:nvSpPr>
        <p:spPr>
          <a:xfrm>
            <a:off x="3379575" y="2800609"/>
            <a:ext cx="3268363" cy="41504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400" dirty="0" smtClean="0">
                <a:solidFill>
                  <a:srgbClr val="000000"/>
                </a:solidFill>
              </a:rPr>
              <a:t>1, 2, 3, 5, 6, 7, 8, 9, 0</a:t>
            </a:r>
            <a:endParaRPr lang="en-SG" sz="1400" dirty="0">
              <a:solidFill>
                <a:srgbClr val="000000"/>
              </a:solidFill>
            </a:endParaRPr>
          </a:p>
        </p:txBody>
      </p:sp>
      <p:sp>
        <p:nvSpPr>
          <p:cNvPr id="46" name="Rounded Rectangle 45"/>
          <p:cNvSpPr/>
          <p:nvPr/>
        </p:nvSpPr>
        <p:spPr>
          <a:xfrm>
            <a:off x="3379575" y="3282522"/>
            <a:ext cx="3268363" cy="41504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400" dirty="0" smtClean="0">
                <a:solidFill>
                  <a:srgbClr val="000000"/>
                </a:solidFill>
              </a:rPr>
              <a:t>1, 2, 3, 5, 6, 7, 8, 9, 0</a:t>
            </a:r>
            <a:endParaRPr lang="en-SG" sz="1400" dirty="0">
              <a:solidFill>
                <a:srgbClr val="000000"/>
              </a:solidFill>
            </a:endParaRPr>
          </a:p>
        </p:txBody>
      </p:sp>
      <p:sp>
        <p:nvSpPr>
          <p:cNvPr id="47" name="Rounded Rectangle 46"/>
          <p:cNvSpPr/>
          <p:nvPr/>
        </p:nvSpPr>
        <p:spPr>
          <a:xfrm>
            <a:off x="3379575" y="3764789"/>
            <a:ext cx="3268363" cy="41504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400" dirty="0" smtClean="0">
                <a:solidFill>
                  <a:srgbClr val="000000"/>
                </a:solidFill>
              </a:rPr>
              <a:t>1, 2, 3, 5, 6, 7, 8, 9, 0</a:t>
            </a:r>
            <a:endParaRPr lang="en-SG" sz="1400" dirty="0">
              <a:solidFill>
                <a:srgbClr val="000000"/>
              </a:solidFill>
            </a:endParaRPr>
          </a:p>
        </p:txBody>
      </p:sp>
      <p:sp>
        <p:nvSpPr>
          <p:cNvPr id="48" name="Rounded Rectangle 47"/>
          <p:cNvSpPr/>
          <p:nvPr/>
        </p:nvSpPr>
        <p:spPr>
          <a:xfrm>
            <a:off x="3379574" y="4246701"/>
            <a:ext cx="3268363" cy="41504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400" dirty="0" smtClean="0">
                <a:solidFill>
                  <a:srgbClr val="000000"/>
                </a:solidFill>
              </a:rPr>
              <a:t>1, 2, 3, 5, 6, 7, 8, 9, 0</a:t>
            </a:r>
            <a:endParaRPr lang="en-SG" sz="1400" dirty="0">
              <a:solidFill>
                <a:srgbClr val="000000"/>
              </a:solidFill>
            </a:endParaRPr>
          </a:p>
        </p:txBody>
      </p:sp>
      <p:sp>
        <p:nvSpPr>
          <p:cNvPr id="49" name="Rounded Rectangle 48"/>
          <p:cNvSpPr/>
          <p:nvPr/>
        </p:nvSpPr>
        <p:spPr>
          <a:xfrm>
            <a:off x="3379575" y="4728614"/>
            <a:ext cx="3268363" cy="41504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400" dirty="0" smtClean="0">
                <a:solidFill>
                  <a:srgbClr val="000000"/>
                </a:solidFill>
              </a:rPr>
              <a:t>1, 2, 3, 5, 6, 7, 8, 9, 0</a:t>
            </a:r>
            <a:endParaRPr lang="en-SG" sz="1400" dirty="0">
              <a:solidFill>
                <a:srgbClr val="000000"/>
              </a:solidFill>
            </a:endParaRPr>
          </a:p>
        </p:txBody>
      </p:sp>
      <p:sp>
        <p:nvSpPr>
          <p:cNvPr id="51" name="Rounded Rectangle 50"/>
          <p:cNvSpPr/>
          <p:nvPr/>
        </p:nvSpPr>
        <p:spPr>
          <a:xfrm>
            <a:off x="3379575" y="5210527"/>
            <a:ext cx="3268363" cy="41504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400" dirty="0" smtClean="0">
                <a:solidFill>
                  <a:srgbClr val="000000"/>
                </a:solidFill>
              </a:rPr>
              <a:t>1, 2, 3, 5, 6, 7, 8, 9, 0</a:t>
            </a:r>
            <a:endParaRPr lang="en-SG" sz="1400" dirty="0">
              <a:solidFill>
                <a:srgbClr val="000000"/>
              </a:solidFill>
            </a:endParaRPr>
          </a:p>
        </p:txBody>
      </p:sp>
      <p:sp>
        <p:nvSpPr>
          <p:cNvPr id="52" name="Rounded Rectangle 51"/>
          <p:cNvSpPr/>
          <p:nvPr/>
        </p:nvSpPr>
        <p:spPr>
          <a:xfrm>
            <a:off x="3379575" y="5710234"/>
            <a:ext cx="3268363" cy="41504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400" dirty="0" smtClean="0">
                <a:solidFill>
                  <a:srgbClr val="000000"/>
                </a:solidFill>
              </a:rPr>
              <a:t>1, 2, 3, 5, 6, 7, 8, 9, 0</a:t>
            </a:r>
            <a:endParaRPr lang="en-SG" sz="1400" dirty="0">
              <a:solidFill>
                <a:srgbClr val="000000"/>
              </a:solidFill>
            </a:endParaRPr>
          </a:p>
        </p:txBody>
      </p:sp>
      <p:cxnSp>
        <p:nvCxnSpPr>
          <p:cNvPr id="54" name="Straight Arrow Connector 53"/>
          <p:cNvCxnSpPr>
            <a:stCxn id="6" idx="3"/>
            <a:endCxn id="43" idx="1"/>
          </p:cNvCxnSpPr>
          <p:nvPr/>
        </p:nvCxnSpPr>
        <p:spPr>
          <a:xfrm>
            <a:off x="3024319" y="2044306"/>
            <a:ext cx="3552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7" idx="3"/>
            <a:endCxn id="44" idx="1"/>
          </p:cNvCxnSpPr>
          <p:nvPr/>
        </p:nvCxnSpPr>
        <p:spPr>
          <a:xfrm>
            <a:off x="3024320" y="2526219"/>
            <a:ext cx="3552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8" idx="3"/>
            <a:endCxn id="45" idx="1"/>
          </p:cNvCxnSpPr>
          <p:nvPr/>
        </p:nvCxnSpPr>
        <p:spPr>
          <a:xfrm flipV="1">
            <a:off x="3024320" y="3008134"/>
            <a:ext cx="35525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>
            <a:stCxn id="9" idx="3"/>
            <a:endCxn id="46" idx="1"/>
          </p:cNvCxnSpPr>
          <p:nvPr/>
        </p:nvCxnSpPr>
        <p:spPr>
          <a:xfrm flipV="1">
            <a:off x="3024320" y="3490046"/>
            <a:ext cx="35525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>
            <a:stCxn id="10" idx="3"/>
            <a:endCxn id="47" idx="1"/>
          </p:cNvCxnSpPr>
          <p:nvPr/>
        </p:nvCxnSpPr>
        <p:spPr>
          <a:xfrm>
            <a:off x="3027410" y="3972313"/>
            <a:ext cx="35216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>
            <a:stCxn id="11" idx="3"/>
            <a:endCxn id="48" idx="1"/>
          </p:cNvCxnSpPr>
          <p:nvPr/>
        </p:nvCxnSpPr>
        <p:spPr>
          <a:xfrm>
            <a:off x="3024319" y="4454223"/>
            <a:ext cx="35525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stCxn id="12" idx="3"/>
            <a:endCxn id="49" idx="1"/>
          </p:cNvCxnSpPr>
          <p:nvPr/>
        </p:nvCxnSpPr>
        <p:spPr>
          <a:xfrm>
            <a:off x="3024320" y="4936136"/>
            <a:ext cx="3552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stCxn id="13" idx="3"/>
            <a:endCxn id="51" idx="1"/>
          </p:cNvCxnSpPr>
          <p:nvPr/>
        </p:nvCxnSpPr>
        <p:spPr>
          <a:xfrm>
            <a:off x="3024320" y="5418049"/>
            <a:ext cx="3552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stCxn id="14" idx="3"/>
            <a:endCxn id="52" idx="1"/>
          </p:cNvCxnSpPr>
          <p:nvPr/>
        </p:nvCxnSpPr>
        <p:spPr>
          <a:xfrm flipV="1">
            <a:off x="3024320" y="5917759"/>
            <a:ext cx="35525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/>
          <p:cNvSpPr txBox="1"/>
          <p:nvPr/>
        </p:nvSpPr>
        <p:spPr>
          <a:xfrm>
            <a:off x="1101298" y="1223760"/>
            <a:ext cx="8649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>
                <a:solidFill>
                  <a:prstClr val="black"/>
                </a:solidFill>
              </a:rPr>
              <a:t>1</a:t>
            </a:r>
            <a:r>
              <a:rPr lang="en-SG" baseline="30000" dirty="0" smtClean="0">
                <a:solidFill>
                  <a:prstClr val="black"/>
                </a:solidFill>
              </a:rPr>
              <a:t>st</a:t>
            </a:r>
            <a:r>
              <a:rPr lang="en-SG" dirty="0" smtClean="0">
                <a:solidFill>
                  <a:prstClr val="black"/>
                </a:solidFill>
              </a:rPr>
              <a:t> digit</a:t>
            </a:r>
            <a:endParaRPr lang="en-SG" dirty="0">
              <a:solidFill>
                <a:prstClr val="black"/>
              </a:solidFill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2336973" y="1224987"/>
            <a:ext cx="8649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>
                <a:solidFill>
                  <a:prstClr val="black"/>
                </a:solidFill>
              </a:rPr>
              <a:t>2</a:t>
            </a:r>
            <a:r>
              <a:rPr lang="en-SG" baseline="30000" dirty="0" smtClean="0">
                <a:solidFill>
                  <a:prstClr val="black"/>
                </a:solidFill>
              </a:rPr>
              <a:t>nd</a:t>
            </a:r>
            <a:r>
              <a:rPr lang="en-SG" dirty="0" smtClean="0">
                <a:solidFill>
                  <a:prstClr val="black"/>
                </a:solidFill>
              </a:rPr>
              <a:t> digit</a:t>
            </a:r>
            <a:endParaRPr lang="en-SG" dirty="0">
              <a:solidFill>
                <a:prstClr val="black"/>
              </a:solidFill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4581268" y="1219200"/>
            <a:ext cx="8649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>
                <a:solidFill>
                  <a:prstClr val="black"/>
                </a:solidFill>
              </a:rPr>
              <a:t>3</a:t>
            </a:r>
            <a:r>
              <a:rPr lang="en-SG" baseline="30000" dirty="0" smtClean="0">
                <a:solidFill>
                  <a:prstClr val="black"/>
                </a:solidFill>
              </a:rPr>
              <a:t>rd</a:t>
            </a:r>
            <a:r>
              <a:rPr lang="en-SG" dirty="0" smtClean="0">
                <a:solidFill>
                  <a:prstClr val="black"/>
                </a:solidFill>
              </a:rPr>
              <a:t> digit</a:t>
            </a:r>
            <a:endParaRPr lang="en-SG" dirty="0">
              <a:solidFill>
                <a:prstClr val="black"/>
              </a:solidFill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117087" y="5152072"/>
            <a:ext cx="204843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 smtClean="0">
                <a:solidFill>
                  <a:prstClr val="black"/>
                </a:solidFill>
              </a:rPr>
              <a:t>Counts how many lucky numbers with: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 smtClean="0">
                <a:solidFill>
                  <a:prstClr val="black"/>
                </a:solidFill>
              </a:rPr>
              <a:t>exactly 3 digits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 smtClean="0">
                <a:solidFill>
                  <a:prstClr val="black"/>
                </a:solidFill>
              </a:rPr>
              <a:t>starting with </a:t>
            </a:r>
            <a:r>
              <a:rPr lang="en-SG" b="1" dirty="0" smtClean="0">
                <a:solidFill>
                  <a:prstClr val="black"/>
                </a:solidFill>
              </a:rPr>
              <a:t>7</a:t>
            </a:r>
            <a:endParaRPr lang="en-SG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762088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smtClean="0"/>
              <a:t>Subtask 4</a:t>
            </a:r>
            <a:endParaRPr lang="en-SG" dirty="0"/>
          </a:p>
        </p:txBody>
      </p:sp>
      <p:sp>
        <p:nvSpPr>
          <p:cNvPr id="5" name="Rounded Rectangle 4"/>
          <p:cNvSpPr/>
          <p:nvPr/>
        </p:nvSpPr>
        <p:spPr>
          <a:xfrm>
            <a:off x="1306729" y="3552753"/>
            <a:ext cx="454112" cy="415049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prstClr val="white"/>
                </a:solidFill>
              </a:rPr>
              <a:t>1</a:t>
            </a:r>
            <a:endParaRPr lang="en-SG" dirty="0">
              <a:solidFill>
                <a:prstClr val="white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2570208" y="1836784"/>
            <a:ext cx="454112" cy="4150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prstClr val="white"/>
                </a:solidFill>
              </a:rPr>
              <a:t>1</a:t>
            </a:r>
            <a:endParaRPr lang="en-SG" dirty="0">
              <a:solidFill>
                <a:prstClr val="white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2570208" y="2318697"/>
            <a:ext cx="454112" cy="4150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prstClr val="white"/>
                </a:solidFill>
              </a:rPr>
              <a:t>2</a:t>
            </a:r>
            <a:endParaRPr lang="en-SG" dirty="0">
              <a:solidFill>
                <a:prstClr val="white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2570208" y="3282522"/>
            <a:ext cx="454112" cy="4150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prstClr val="white"/>
                </a:solidFill>
              </a:rPr>
              <a:t>5</a:t>
            </a:r>
            <a:endParaRPr lang="en-SG" dirty="0">
              <a:solidFill>
                <a:prstClr val="white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2573298" y="3764788"/>
            <a:ext cx="454112" cy="4150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prstClr val="white"/>
                </a:solidFill>
              </a:rPr>
              <a:t>6</a:t>
            </a:r>
            <a:endParaRPr lang="en-SG" dirty="0">
              <a:solidFill>
                <a:prstClr val="white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2570208" y="4246701"/>
            <a:ext cx="454112" cy="4150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prstClr val="white"/>
                </a:solidFill>
              </a:rPr>
              <a:t>7</a:t>
            </a:r>
            <a:endParaRPr lang="en-SG" dirty="0">
              <a:solidFill>
                <a:prstClr val="white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2570208" y="4728614"/>
            <a:ext cx="454112" cy="4150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prstClr val="white"/>
                </a:solidFill>
              </a:rPr>
              <a:t>8</a:t>
            </a:r>
            <a:endParaRPr lang="en-SG" dirty="0">
              <a:solidFill>
                <a:prstClr val="white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2570208" y="5210527"/>
            <a:ext cx="454112" cy="4150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prstClr val="white"/>
                </a:solidFill>
              </a:rPr>
              <a:t>9</a:t>
            </a:r>
            <a:endParaRPr lang="en-SG" dirty="0">
              <a:solidFill>
                <a:prstClr val="white"/>
              </a:solidFill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2570208" y="5710235"/>
            <a:ext cx="454112" cy="4150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prstClr val="white"/>
                </a:solidFill>
              </a:rPr>
              <a:t>0</a:t>
            </a:r>
            <a:endParaRPr lang="en-SG" dirty="0">
              <a:solidFill>
                <a:prstClr val="white"/>
              </a:solidFill>
            </a:endParaRPr>
          </a:p>
        </p:txBody>
      </p:sp>
      <p:cxnSp>
        <p:nvCxnSpPr>
          <p:cNvPr id="16" name="Straight Arrow Connector 15"/>
          <p:cNvCxnSpPr>
            <a:stCxn id="5" idx="3"/>
            <a:endCxn id="6" idx="1"/>
          </p:cNvCxnSpPr>
          <p:nvPr/>
        </p:nvCxnSpPr>
        <p:spPr>
          <a:xfrm flipV="1">
            <a:off x="1760840" y="2044306"/>
            <a:ext cx="809367" cy="17159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5" idx="3"/>
            <a:endCxn id="7" idx="1"/>
          </p:cNvCxnSpPr>
          <p:nvPr/>
        </p:nvCxnSpPr>
        <p:spPr>
          <a:xfrm flipV="1">
            <a:off x="1760840" y="2526222"/>
            <a:ext cx="809367" cy="12340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5" idx="3"/>
            <a:endCxn id="9" idx="1"/>
          </p:cNvCxnSpPr>
          <p:nvPr/>
        </p:nvCxnSpPr>
        <p:spPr>
          <a:xfrm flipV="1">
            <a:off x="1760840" y="3490045"/>
            <a:ext cx="809367" cy="2702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5" idx="3"/>
            <a:endCxn id="10" idx="1"/>
          </p:cNvCxnSpPr>
          <p:nvPr/>
        </p:nvCxnSpPr>
        <p:spPr>
          <a:xfrm>
            <a:off x="1760840" y="3760278"/>
            <a:ext cx="812457" cy="2120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5" idx="3"/>
            <a:endCxn id="11" idx="1"/>
          </p:cNvCxnSpPr>
          <p:nvPr/>
        </p:nvCxnSpPr>
        <p:spPr>
          <a:xfrm>
            <a:off x="1760840" y="3760281"/>
            <a:ext cx="809367" cy="6939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5" idx="3"/>
            <a:endCxn id="12" idx="1"/>
          </p:cNvCxnSpPr>
          <p:nvPr/>
        </p:nvCxnSpPr>
        <p:spPr>
          <a:xfrm>
            <a:off x="1760840" y="3760278"/>
            <a:ext cx="809367" cy="11758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5" idx="3"/>
            <a:endCxn id="13" idx="1"/>
          </p:cNvCxnSpPr>
          <p:nvPr/>
        </p:nvCxnSpPr>
        <p:spPr>
          <a:xfrm>
            <a:off x="1760840" y="3760281"/>
            <a:ext cx="809367" cy="16577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5" idx="3"/>
            <a:endCxn id="14" idx="1"/>
          </p:cNvCxnSpPr>
          <p:nvPr/>
        </p:nvCxnSpPr>
        <p:spPr>
          <a:xfrm>
            <a:off x="1760840" y="3760281"/>
            <a:ext cx="809367" cy="21574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ounded Rectangle 42"/>
          <p:cNvSpPr/>
          <p:nvPr/>
        </p:nvSpPr>
        <p:spPr>
          <a:xfrm>
            <a:off x="3379576" y="1836784"/>
            <a:ext cx="3268363" cy="41504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400" dirty="0" smtClean="0">
                <a:solidFill>
                  <a:srgbClr val="FF0000"/>
                </a:solidFill>
              </a:rPr>
              <a:t>1, 2, 5, 6, 7, 8, 9, 0</a:t>
            </a:r>
            <a:endParaRPr lang="en-SG" sz="1400" dirty="0">
              <a:solidFill>
                <a:srgbClr val="FF0000"/>
              </a:solidFill>
            </a:endParaRPr>
          </a:p>
        </p:txBody>
      </p:sp>
      <p:sp>
        <p:nvSpPr>
          <p:cNvPr id="44" name="Rounded Rectangle 43"/>
          <p:cNvSpPr/>
          <p:nvPr/>
        </p:nvSpPr>
        <p:spPr>
          <a:xfrm>
            <a:off x="3379575" y="2318697"/>
            <a:ext cx="3268363" cy="41504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400" dirty="0" smtClean="0">
                <a:solidFill>
                  <a:srgbClr val="000000"/>
                </a:solidFill>
              </a:rPr>
              <a:t>1, 2, 3, 5, 6, 7, 8, 9, 0</a:t>
            </a:r>
            <a:endParaRPr lang="en-SG" sz="1400" dirty="0">
              <a:solidFill>
                <a:srgbClr val="000000"/>
              </a:solidFill>
            </a:endParaRPr>
          </a:p>
        </p:txBody>
      </p:sp>
      <p:sp>
        <p:nvSpPr>
          <p:cNvPr id="46" name="Rounded Rectangle 45"/>
          <p:cNvSpPr/>
          <p:nvPr/>
        </p:nvSpPr>
        <p:spPr>
          <a:xfrm>
            <a:off x="3379575" y="3282522"/>
            <a:ext cx="3268363" cy="41504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400" dirty="0" smtClean="0">
                <a:solidFill>
                  <a:srgbClr val="000000"/>
                </a:solidFill>
              </a:rPr>
              <a:t>1, 2, 3, 5, 6, 7, 8, 9, 0</a:t>
            </a:r>
            <a:endParaRPr lang="en-SG" sz="1400" dirty="0">
              <a:solidFill>
                <a:srgbClr val="000000"/>
              </a:solidFill>
            </a:endParaRPr>
          </a:p>
        </p:txBody>
      </p:sp>
      <p:sp>
        <p:nvSpPr>
          <p:cNvPr id="47" name="Rounded Rectangle 46"/>
          <p:cNvSpPr/>
          <p:nvPr/>
        </p:nvSpPr>
        <p:spPr>
          <a:xfrm>
            <a:off x="3379575" y="3764789"/>
            <a:ext cx="3268363" cy="41504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400" dirty="0" smtClean="0">
                <a:solidFill>
                  <a:srgbClr val="000000"/>
                </a:solidFill>
              </a:rPr>
              <a:t>1, 2, 3, 5, 6, 7, 8, 9, 0</a:t>
            </a:r>
            <a:endParaRPr lang="en-SG" sz="1400" dirty="0">
              <a:solidFill>
                <a:srgbClr val="000000"/>
              </a:solidFill>
            </a:endParaRPr>
          </a:p>
        </p:txBody>
      </p:sp>
      <p:sp>
        <p:nvSpPr>
          <p:cNvPr id="48" name="Rounded Rectangle 47"/>
          <p:cNvSpPr/>
          <p:nvPr/>
        </p:nvSpPr>
        <p:spPr>
          <a:xfrm>
            <a:off x="3379574" y="4246701"/>
            <a:ext cx="3268363" cy="41504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400" dirty="0" smtClean="0">
                <a:solidFill>
                  <a:srgbClr val="000000"/>
                </a:solidFill>
              </a:rPr>
              <a:t>1, 2, 3, 5, 6, 7, 8, 9, 0</a:t>
            </a:r>
            <a:endParaRPr lang="en-SG" sz="1400" dirty="0">
              <a:solidFill>
                <a:srgbClr val="000000"/>
              </a:solidFill>
            </a:endParaRPr>
          </a:p>
        </p:txBody>
      </p:sp>
      <p:sp>
        <p:nvSpPr>
          <p:cNvPr id="49" name="Rounded Rectangle 48"/>
          <p:cNvSpPr/>
          <p:nvPr/>
        </p:nvSpPr>
        <p:spPr>
          <a:xfrm>
            <a:off x="3379575" y="4728614"/>
            <a:ext cx="3268363" cy="41504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400" dirty="0" smtClean="0">
                <a:solidFill>
                  <a:srgbClr val="000000"/>
                </a:solidFill>
              </a:rPr>
              <a:t>1, 2, 3, 5, 6, 7, 8, 9, 0</a:t>
            </a:r>
            <a:endParaRPr lang="en-SG" sz="1400" dirty="0">
              <a:solidFill>
                <a:srgbClr val="000000"/>
              </a:solidFill>
            </a:endParaRPr>
          </a:p>
        </p:txBody>
      </p:sp>
      <p:sp>
        <p:nvSpPr>
          <p:cNvPr id="51" name="Rounded Rectangle 50"/>
          <p:cNvSpPr/>
          <p:nvPr/>
        </p:nvSpPr>
        <p:spPr>
          <a:xfrm>
            <a:off x="3379575" y="5210527"/>
            <a:ext cx="3268363" cy="41504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400" dirty="0" smtClean="0">
                <a:solidFill>
                  <a:srgbClr val="000000"/>
                </a:solidFill>
              </a:rPr>
              <a:t>1, 2, 3, 5, 6, 7, 8, 9, 0</a:t>
            </a:r>
            <a:endParaRPr lang="en-SG" sz="1400" dirty="0">
              <a:solidFill>
                <a:srgbClr val="000000"/>
              </a:solidFill>
            </a:endParaRPr>
          </a:p>
        </p:txBody>
      </p:sp>
      <p:sp>
        <p:nvSpPr>
          <p:cNvPr id="52" name="Rounded Rectangle 51"/>
          <p:cNvSpPr/>
          <p:nvPr/>
        </p:nvSpPr>
        <p:spPr>
          <a:xfrm>
            <a:off x="3379575" y="5710234"/>
            <a:ext cx="3268363" cy="41504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400" dirty="0" smtClean="0">
                <a:solidFill>
                  <a:srgbClr val="000000"/>
                </a:solidFill>
              </a:rPr>
              <a:t>1, 2, 3, 5, 6, 7, 8, 9, 0</a:t>
            </a:r>
            <a:endParaRPr lang="en-SG" sz="1400" dirty="0">
              <a:solidFill>
                <a:srgbClr val="000000"/>
              </a:solidFill>
            </a:endParaRPr>
          </a:p>
        </p:txBody>
      </p:sp>
      <p:cxnSp>
        <p:nvCxnSpPr>
          <p:cNvPr id="54" name="Straight Arrow Connector 53"/>
          <p:cNvCxnSpPr>
            <a:stCxn id="6" idx="3"/>
            <a:endCxn id="43" idx="1"/>
          </p:cNvCxnSpPr>
          <p:nvPr/>
        </p:nvCxnSpPr>
        <p:spPr>
          <a:xfrm>
            <a:off x="3024319" y="2044306"/>
            <a:ext cx="3552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7" idx="3"/>
            <a:endCxn id="44" idx="1"/>
          </p:cNvCxnSpPr>
          <p:nvPr/>
        </p:nvCxnSpPr>
        <p:spPr>
          <a:xfrm>
            <a:off x="3024320" y="2526219"/>
            <a:ext cx="3552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>
            <a:stCxn id="9" idx="3"/>
            <a:endCxn id="46" idx="1"/>
          </p:cNvCxnSpPr>
          <p:nvPr/>
        </p:nvCxnSpPr>
        <p:spPr>
          <a:xfrm flipV="1">
            <a:off x="3024320" y="3490046"/>
            <a:ext cx="35525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>
            <a:stCxn id="10" idx="3"/>
            <a:endCxn id="47" idx="1"/>
          </p:cNvCxnSpPr>
          <p:nvPr/>
        </p:nvCxnSpPr>
        <p:spPr>
          <a:xfrm>
            <a:off x="3027410" y="3972313"/>
            <a:ext cx="35216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>
            <a:stCxn id="11" idx="3"/>
            <a:endCxn id="48" idx="1"/>
          </p:cNvCxnSpPr>
          <p:nvPr/>
        </p:nvCxnSpPr>
        <p:spPr>
          <a:xfrm>
            <a:off x="3024319" y="4454223"/>
            <a:ext cx="35525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stCxn id="12" idx="3"/>
            <a:endCxn id="49" idx="1"/>
          </p:cNvCxnSpPr>
          <p:nvPr/>
        </p:nvCxnSpPr>
        <p:spPr>
          <a:xfrm>
            <a:off x="3024320" y="4936136"/>
            <a:ext cx="3552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stCxn id="13" idx="3"/>
            <a:endCxn id="51" idx="1"/>
          </p:cNvCxnSpPr>
          <p:nvPr/>
        </p:nvCxnSpPr>
        <p:spPr>
          <a:xfrm>
            <a:off x="3024320" y="5418049"/>
            <a:ext cx="3552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stCxn id="14" idx="3"/>
            <a:endCxn id="52" idx="1"/>
          </p:cNvCxnSpPr>
          <p:nvPr/>
        </p:nvCxnSpPr>
        <p:spPr>
          <a:xfrm flipV="1">
            <a:off x="3024320" y="5917759"/>
            <a:ext cx="35525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1101298" y="1223760"/>
            <a:ext cx="8649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>
                <a:solidFill>
                  <a:prstClr val="black"/>
                </a:solidFill>
              </a:rPr>
              <a:t>1</a:t>
            </a:r>
            <a:r>
              <a:rPr lang="en-SG" baseline="30000" dirty="0" smtClean="0">
                <a:solidFill>
                  <a:prstClr val="black"/>
                </a:solidFill>
              </a:rPr>
              <a:t>st</a:t>
            </a:r>
            <a:r>
              <a:rPr lang="en-SG" dirty="0" smtClean="0">
                <a:solidFill>
                  <a:prstClr val="black"/>
                </a:solidFill>
              </a:rPr>
              <a:t> digit</a:t>
            </a:r>
            <a:endParaRPr lang="en-SG" dirty="0">
              <a:solidFill>
                <a:prstClr val="black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2336973" y="1224987"/>
            <a:ext cx="8649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>
                <a:solidFill>
                  <a:prstClr val="black"/>
                </a:solidFill>
              </a:rPr>
              <a:t>2</a:t>
            </a:r>
            <a:r>
              <a:rPr lang="en-SG" baseline="30000" dirty="0" smtClean="0">
                <a:solidFill>
                  <a:prstClr val="black"/>
                </a:solidFill>
              </a:rPr>
              <a:t>nd</a:t>
            </a:r>
            <a:r>
              <a:rPr lang="en-SG" dirty="0" smtClean="0">
                <a:solidFill>
                  <a:prstClr val="black"/>
                </a:solidFill>
              </a:rPr>
              <a:t> digit</a:t>
            </a:r>
            <a:endParaRPr lang="en-SG" dirty="0">
              <a:solidFill>
                <a:prstClr val="black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4581268" y="1219200"/>
            <a:ext cx="8649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>
                <a:solidFill>
                  <a:prstClr val="black"/>
                </a:solidFill>
              </a:rPr>
              <a:t>3</a:t>
            </a:r>
            <a:r>
              <a:rPr lang="en-SG" baseline="30000" dirty="0" smtClean="0">
                <a:solidFill>
                  <a:prstClr val="black"/>
                </a:solidFill>
              </a:rPr>
              <a:t>rd</a:t>
            </a:r>
            <a:r>
              <a:rPr lang="en-SG" dirty="0" smtClean="0">
                <a:solidFill>
                  <a:prstClr val="black"/>
                </a:solidFill>
              </a:rPr>
              <a:t> digit</a:t>
            </a:r>
            <a:endParaRPr lang="en-SG" dirty="0">
              <a:solidFill>
                <a:prstClr val="black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117086" y="5152072"/>
            <a:ext cx="194031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 smtClean="0">
                <a:solidFill>
                  <a:prstClr val="black"/>
                </a:solidFill>
              </a:rPr>
              <a:t>Counts how many lucky numbers with: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 smtClean="0">
                <a:solidFill>
                  <a:prstClr val="black"/>
                </a:solidFill>
              </a:rPr>
              <a:t>exactly 3 digits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 smtClean="0">
                <a:solidFill>
                  <a:prstClr val="black"/>
                </a:solidFill>
              </a:rPr>
              <a:t>starting with </a:t>
            </a:r>
            <a:r>
              <a:rPr lang="en-SG" b="1" dirty="0" smtClean="0">
                <a:solidFill>
                  <a:prstClr val="black"/>
                </a:solidFill>
              </a:rPr>
              <a:t>1</a:t>
            </a:r>
            <a:endParaRPr lang="en-SG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847790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smtClean="0"/>
              <a:t>Subtask 4</a:t>
            </a:r>
            <a:endParaRPr lang="en-SG" dirty="0"/>
          </a:p>
        </p:txBody>
      </p:sp>
      <p:sp>
        <p:nvSpPr>
          <p:cNvPr id="5" name="Rounded Rectangle 4"/>
          <p:cNvSpPr/>
          <p:nvPr/>
        </p:nvSpPr>
        <p:spPr>
          <a:xfrm>
            <a:off x="725967" y="4381318"/>
            <a:ext cx="454112" cy="4150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>
                <a:solidFill>
                  <a:prstClr val="white"/>
                </a:solidFill>
              </a:rPr>
              <a:t>7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2570208" y="1836784"/>
            <a:ext cx="454112" cy="4150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prstClr val="white"/>
                </a:solidFill>
              </a:rPr>
              <a:t>1</a:t>
            </a:r>
            <a:endParaRPr lang="en-SG" dirty="0">
              <a:solidFill>
                <a:prstClr val="white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2570208" y="2318697"/>
            <a:ext cx="454112" cy="4150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prstClr val="white"/>
                </a:solidFill>
              </a:rPr>
              <a:t>2</a:t>
            </a:r>
            <a:endParaRPr lang="en-SG" dirty="0">
              <a:solidFill>
                <a:prstClr val="white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2570208" y="2800610"/>
            <a:ext cx="454112" cy="4150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prstClr val="white"/>
                </a:solidFill>
              </a:rPr>
              <a:t>3</a:t>
            </a:r>
            <a:endParaRPr lang="en-SG" dirty="0">
              <a:solidFill>
                <a:prstClr val="white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2570208" y="3282522"/>
            <a:ext cx="454112" cy="4150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prstClr val="white"/>
                </a:solidFill>
              </a:rPr>
              <a:t>5</a:t>
            </a:r>
            <a:endParaRPr lang="en-SG" dirty="0">
              <a:solidFill>
                <a:prstClr val="white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2573298" y="3764788"/>
            <a:ext cx="454112" cy="4150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prstClr val="white"/>
                </a:solidFill>
              </a:rPr>
              <a:t>6</a:t>
            </a:r>
            <a:endParaRPr lang="en-SG" dirty="0">
              <a:solidFill>
                <a:prstClr val="white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2570208" y="4246701"/>
            <a:ext cx="454112" cy="4150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prstClr val="white"/>
                </a:solidFill>
              </a:rPr>
              <a:t>7</a:t>
            </a:r>
            <a:endParaRPr lang="en-SG" dirty="0">
              <a:solidFill>
                <a:prstClr val="white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2570208" y="4728614"/>
            <a:ext cx="454112" cy="4150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prstClr val="white"/>
                </a:solidFill>
              </a:rPr>
              <a:t>8</a:t>
            </a:r>
            <a:endParaRPr lang="en-SG" dirty="0">
              <a:solidFill>
                <a:prstClr val="white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2570208" y="5210527"/>
            <a:ext cx="454112" cy="4150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prstClr val="white"/>
                </a:solidFill>
              </a:rPr>
              <a:t>9</a:t>
            </a:r>
            <a:endParaRPr lang="en-SG" dirty="0">
              <a:solidFill>
                <a:prstClr val="white"/>
              </a:solidFill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2570208" y="5710235"/>
            <a:ext cx="454112" cy="4150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prstClr val="white"/>
                </a:solidFill>
              </a:rPr>
              <a:t>0</a:t>
            </a:r>
            <a:endParaRPr lang="en-SG" dirty="0">
              <a:solidFill>
                <a:prstClr val="white"/>
              </a:solidFill>
            </a:endParaRPr>
          </a:p>
        </p:txBody>
      </p:sp>
      <p:cxnSp>
        <p:nvCxnSpPr>
          <p:cNvPr id="16" name="Straight Arrow Connector 15"/>
          <p:cNvCxnSpPr>
            <a:stCxn id="5" idx="3"/>
            <a:endCxn id="6" idx="1"/>
          </p:cNvCxnSpPr>
          <p:nvPr/>
        </p:nvCxnSpPr>
        <p:spPr>
          <a:xfrm flipV="1">
            <a:off x="1180078" y="2044306"/>
            <a:ext cx="1390130" cy="25445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5" idx="3"/>
            <a:endCxn id="7" idx="1"/>
          </p:cNvCxnSpPr>
          <p:nvPr/>
        </p:nvCxnSpPr>
        <p:spPr>
          <a:xfrm flipV="1">
            <a:off x="1180078" y="2526222"/>
            <a:ext cx="1390130" cy="2062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5" idx="3"/>
            <a:endCxn id="8" idx="1"/>
          </p:cNvCxnSpPr>
          <p:nvPr/>
        </p:nvCxnSpPr>
        <p:spPr>
          <a:xfrm flipV="1">
            <a:off x="1180078" y="3008132"/>
            <a:ext cx="1390130" cy="1580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5" idx="3"/>
            <a:endCxn id="9" idx="1"/>
          </p:cNvCxnSpPr>
          <p:nvPr/>
        </p:nvCxnSpPr>
        <p:spPr>
          <a:xfrm flipV="1">
            <a:off x="1180078" y="3490048"/>
            <a:ext cx="1390130" cy="10987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5" idx="3"/>
            <a:endCxn id="10" idx="1"/>
          </p:cNvCxnSpPr>
          <p:nvPr/>
        </p:nvCxnSpPr>
        <p:spPr>
          <a:xfrm flipV="1">
            <a:off x="1180078" y="3972310"/>
            <a:ext cx="1393220" cy="6165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5" idx="3"/>
            <a:endCxn id="11" idx="1"/>
          </p:cNvCxnSpPr>
          <p:nvPr/>
        </p:nvCxnSpPr>
        <p:spPr>
          <a:xfrm flipV="1">
            <a:off x="1180078" y="4454226"/>
            <a:ext cx="1390130" cy="1346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5" idx="3"/>
            <a:endCxn id="12" idx="1"/>
          </p:cNvCxnSpPr>
          <p:nvPr/>
        </p:nvCxnSpPr>
        <p:spPr>
          <a:xfrm>
            <a:off x="1180078" y="4588840"/>
            <a:ext cx="1390130" cy="3472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5" idx="3"/>
            <a:endCxn id="13" idx="1"/>
          </p:cNvCxnSpPr>
          <p:nvPr/>
        </p:nvCxnSpPr>
        <p:spPr>
          <a:xfrm>
            <a:off x="1180078" y="4588843"/>
            <a:ext cx="1390130" cy="8292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5" idx="3"/>
            <a:endCxn id="14" idx="1"/>
          </p:cNvCxnSpPr>
          <p:nvPr/>
        </p:nvCxnSpPr>
        <p:spPr>
          <a:xfrm>
            <a:off x="1180078" y="4588843"/>
            <a:ext cx="1390130" cy="13289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ounded Rectangle 42"/>
          <p:cNvSpPr/>
          <p:nvPr/>
        </p:nvSpPr>
        <p:spPr>
          <a:xfrm>
            <a:off x="3379576" y="1836784"/>
            <a:ext cx="3268363" cy="41504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400" dirty="0" smtClean="0">
                <a:solidFill>
                  <a:srgbClr val="FF0000"/>
                </a:solidFill>
              </a:rPr>
              <a:t>1, 2, 5, 6, 7, 8, 9, 0</a:t>
            </a:r>
            <a:endParaRPr lang="en-SG" sz="1400" dirty="0">
              <a:solidFill>
                <a:srgbClr val="FF0000"/>
              </a:solidFill>
            </a:endParaRPr>
          </a:p>
        </p:txBody>
      </p:sp>
      <p:sp>
        <p:nvSpPr>
          <p:cNvPr id="44" name="Rounded Rectangle 43"/>
          <p:cNvSpPr/>
          <p:nvPr/>
        </p:nvSpPr>
        <p:spPr>
          <a:xfrm>
            <a:off x="3379575" y="2318697"/>
            <a:ext cx="3268363" cy="41504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400" dirty="0" smtClean="0">
                <a:solidFill>
                  <a:srgbClr val="000000"/>
                </a:solidFill>
              </a:rPr>
              <a:t>1, 2, 3, 5, 6, 7, 8, 9, 0</a:t>
            </a:r>
            <a:endParaRPr lang="en-SG" sz="1400" dirty="0">
              <a:solidFill>
                <a:srgbClr val="000000"/>
              </a:solidFill>
            </a:endParaRPr>
          </a:p>
        </p:txBody>
      </p:sp>
      <p:sp>
        <p:nvSpPr>
          <p:cNvPr id="45" name="Rounded Rectangle 44"/>
          <p:cNvSpPr/>
          <p:nvPr/>
        </p:nvSpPr>
        <p:spPr>
          <a:xfrm>
            <a:off x="3379575" y="2800609"/>
            <a:ext cx="3268363" cy="41504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400" dirty="0" smtClean="0">
                <a:solidFill>
                  <a:srgbClr val="000000"/>
                </a:solidFill>
              </a:rPr>
              <a:t>1, 2, 3, 5, 6, 7, 8, 9, 0</a:t>
            </a:r>
            <a:endParaRPr lang="en-SG" sz="1400" dirty="0">
              <a:solidFill>
                <a:srgbClr val="000000"/>
              </a:solidFill>
            </a:endParaRPr>
          </a:p>
        </p:txBody>
      </p:sp>
      <p:sp>
        <p:nvSpPr>
          <p:cNvPr id="46" name="Rounded Rectangle 45"/>
          <p:cNvSpPr/>
          <p:nvPr/>
        </p:nvSpPr>
        <p:spPr>
          <a:xfrm>
            <a:off x="3379575" y="3282522"/>
            <a:ext cx="3268363" cy="41504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400" dirty="0" smtClean="0">
                <a:solidFill>
                  <a:srgbClr val="000000"/>
                </a:solidFill>
              </a:rPr>
              <a:t>1, 2, 3, 5, 6, 7, 8, 9, 0</a:t>
            </a:r>
            <a:endParaRPr lang="en-SG" sz="1400" dirty="0">
              <a:solidFill>
                <a:srgbClr val="000000"/>
              </a:solidFill>
            </a:endParaRPr>
          </a:p>
        </p:txBody>
      </p:sp>
      <p:sp>
        <p:nvSpPr>
          <p:cNvPr id="47" name="Rounded Rectangle 46"/>
          <p:cNvSpPr/>
          <p:nvPr/>
        </p:nvSpPr>
        <p:spPr>
          <a:xfrm>
            <a:off x="3379575" y="3764789"/>
            <a:ext cx="3268363" cy="41504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400" dirty="0" smtClean="0">
                <a:solidFill>
                  <a:srgbClr val="000000"/>
                </a:solidFill>
              </a:rPr>
              <a:t>1, 2, 3, 5, 6, 7, 8, 9, 0</a:t>
            </a:r>
            <a:endParaRPr lang="en-SG" sz="1400" dirty="0">
              <a:solidFill>
                <a:srgbClr val="000000"/>
              </a:solidFill>
            </a:endParaRPr>
          </a:p>
        </p:txBody>
      </p:sp>
      <p:sp>
        <p:nvSpPr>
          <p:cNvPr id="48" name="Rounded Rectangle 47"/>
          <p:cNvSpPr/>
          <p:nvPr/>
        </p:nvSpPr>
        <p:spPr>
          <a:xfrm>
            <a:off x="3379574" y="4246701"/>
            <a:ext cx="3268363" cy="41504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400" dirty="0" smtClean="0">
                <a:solidFill>
                  <a:srgbClr val="000000"/>
                </a:solidFill>
              </a:rPr>
              <a:t>1, 2, 3, 5, 6, 7, 8, 9, 0</a:t>
            </a:r>
            <a:endParaRPr lang="en-SG" sz="1400" dirty="0">
              <a:solidFill>
                <a:srgbClr val="000000"/>
              </a:solidFill>
            </a:endParaRPr>
          </a:p>
        </p:txBody>
      </p:sp>
      <p:sp>
        <p:nvSpPr>
          <p:cNvPr id="49" name="Rounded Rectangle 48"/>
          <p:cNvSpPr/>
          <p:nvPr/>
        </p:nvSpPr>
        <p:spPr>
          <a:xfrm>
            <a:off x="3379575" y="4728614"/>
            <a:ext cx="3268363" cy="41504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400" dirty="0" smtClean="0">
                <a:solidFill>
                  <a:srgbClr val="000000"/>
                </a:solidFill>
              </a:rPr>
              <a:t>1, 2, 3, 5, 6, 7, 8, 9, 0</a:t>
            </a:r>
            <a:endParaRPr lang="en-SG" sz="1400" dirty="0">
              <a:solidFill>
                <a:srgbClr val="000000"/>
              </a:solidFill>
            </a:endParaRPr>
          </a:p>
        </p:txBody>
      </p:sp>
      <p:sp>
        <p:nvSpPr>
          <p:cNvPr id="51" name="Rounded Rectangle 50"/>
          <p:cNvSpPr/>
          <p:nvPr/>
        </p:nvSpPr>
        <p:spPr>
          <a:xfrm>
            <a:off x="3379575" y="5210527"/>
            <a:ext cx="3268363" cy="41504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400" dirty="0" smtClean="0">
                <a:solidFill>
                  <a:srgbClr val="000000"/>
                </a:solidFill>
              </a:rPr>
              <a:t>1, 2, 3, 5, 6, 7, 8, 9, 0</a:t>
            </a:r>
            <a:endParaRPr lang="en-SG" sz="1400" dirty="0">
              <a:solidFill>
                <a:srgbClr val="000000"/>
              </a:solidFill>
            </a:endParaRPr>
          </a:p>
        </p:txBody>
      </p:sp>
      <p:sp>
        <p:nvSpPr>
          <p:cNvPr id="52" name="Rounded Rectangle 51"/>
          <p:cNvSpPr/>
          <p:nvPr/>
        </p:nvSpPr>
        <p:spPr>
          <a:xfrm>
            <a:off x="3379575" y="5710234"/>
            <a:ext cx="3268363" cy="41504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400" dirty="0" smtClean="0">
                <a:solidFill>
                  <a:srgbClr val="000000"/>
                </a:solidFill>
              </a:rPr>
              <a:t>1, 2, 3, 5, 6, 7, 8, 9, 0</a:t>
            </a:r>
            <a:endParaRPr lang="en-SG" sz="1400" dirty="0">
              <a:solidFill>
                <a:srgbClr val="000000"/>
              </a:solidFill>
            </a:endParaRPr>
          </a:p>
        </p:txBody>
      </p:sp>
      <p:cxnSp>
        <p:nvCxnSpPr>
          <p:cNvPr id="54" name="Straight Arrow Connector 53"/>
          <p:cNvCxnSpPr>
            <a:stCxn id="6" idx="3"/>
            <a:endCxn id="43" idx="1"/>
          </p:cNvCxnSpPr>
          <p:nvPr/>
        </p:nvCxnSpPr>
        <p:spPr>
          <a:xfrm>
            <a:off x="3024319" y="2044306"/>
            <a:ext cx="3552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7" idx="3"/>
            <a:endCxn id="44" idx="1"/>
          </p:cNvCxnSpPr>
          <p:nvPr/>
        </p:nvCxnSpPr>
        <p:spPr>
          <a:xfrm>
            <a:off x="3024320" y="2526219"/>
            <a:ext cx="3552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8" idx="3"/>
            <a:endCxn id="45" idx="1"/>
          </p:cNvCxnSpPr>
          <p:nvPr/>
        </p:nvCxnSpPr>
        <p:spPr>
          <a:xfrm flipV="1">
            <a:off x="3024320" y="3008134"/>
            <a:ext cx="35525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>
            <a:stCxn id="9" idx="3"/>
            <a:endCxn id="46" idx="1"/>
          </p:cNvCxnSpPr>
          <p:nvPr/>
        </p:nvCxnSpPr>
        <p:spPr>
          <a:xfrm flipV="1">
            <a:off x="3024320" y="3490046"/>
            <a:ext cx="35525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>
            <a:stCxn id="10" idx="3"/>
            <a:endCxn id="47" idx="1"/>
          </p:cNvCxnSpPr>
          <p:nvPr/>
        </p:nvCxnSpPr>
        <p:spPr>
          <a:xfrm>
            <a:off x="3027410" y="3972313"/>
            <a:ext cx="35216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>
            <a:stCxn id="11" idx="3"/>
            <a:endCxn id="48" idx="1"/>
          </p:cNvCxnSpPr>
          <p:nvPr/>
        </p:nvCxnSpPr>
        <p:spPr>
          <a:xfrm>
            <a:off x="3024319" y="4454223"/>
            <a:ext cx="35525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stCxn id="12" idx="3"/>
            <a:endCxn id="49" idx="1"/>
          </p:cNvCxnSpPr>
          <p:nvPr/>
        </p:nvCxnSpPr>
        <p:spPr>
          <a:xfrm>
            <a:off x="3024320" y="4936136"/>
            <a:ext cx="3552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stCxn id="13" idx="3"/>
            <a:endCxn id="51" idx="1"/>
          </p:cNvCxnSpPr>
          <p:nvPr/>
        </p:nvCxnSpPr>
        <p:spPr>
          <a:xfrm>
            <a:off x="3024320" y="5418049"/>
            <a:ext cx="3552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stCxn id="14" idx="3"/>
            <a:endCxn id="52" idx="1"/>
          </p:cNvCxnSpPr>
          <p:nvPr/>
        </p:nvCxnSpPr>
        <p:spPr>
          <a:xfrm flipV="1">
            <a:off x="3024320" y="5917759"/>
            <a:ext cx="35525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/>
          <p:cNvSpPr txBox="1"/>
          <p:nvPr/>
        </p:nvSpPr>
        <p:spPr>
          <a:xfrm>
            <a:off x="1101298" y="1223760"/>
            <a:ext cx="8649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>
                <a:solidFill>
                  <a:prstClr val="black"/>
                </a:solidFill>
              </a:rPr>
              <a:t>1</a:t>
            </a:r>
            <a:r>
              <a:rPr lang="en-SG" baseline="30000" dirty="0" smtClean="0">
                <a:solidFill>
                  <a:prstClr val="black"/>
                </a:solidFill>
              </a:rPr>
              <a:t>st</a:t>
            </a:r>
            <a:r>
              <a:rPr lang="en-SG" dirty="0" smtClean="0">
                <a:solidFill>
                  <a:prstClr val="black"/>
                </a:solidFill>
              </a:rPr>
              <a:t> digit</a:t>
            </a:r>
            <a:endParaRPr lang="en-SG" dirty="0">
              <a:solidFill>
                <a:prstClr val="black"/>
              </a:solidFill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2336973" y="1224987"/>
            <a:ext cx="8649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>
                <a:solidFill>
                  <a:prstClr val="black"/>
                </a:solidFill>
              </a:rPr>
              <a:t>2</a:t>
            </a:r>
            <a:r>
              <a:rPr lang="en-SG" baseline="30000" dirty="0" smtClean="0">
                <a:solidFill>
                  <a:prstClr val="black"/>
                </a:solidFill>
              </a:rPr>
              <a:t>nd</a:t>
            </a:r>
            <a:r>
              <a:rPr lang="en-SG" dirty="0" smtClean="0">
                <a:solidFill>
                  <a:prstClr val="black"/>
                </a:solidFill>
              </a:rPr>
              <a:t> digit</a:t>
            </a:r>
            <a:endParaRPr lang="en-SG" dirty="0">
              <a:solidFill>
                <a:prstClr val="black"/>
              </a:solidFill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4581268" y="1219200"/>
            <a:ext cx="8649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>
                <a:solidFill>
                  <a:prstClr val="black"/>
                </a:solidFill>
              </a:rPr>
              <a:t>3</a:t>
            </a:r>
            <a:r>
              <a:rPr lang="en-SG" baseline="30000" dirty="0" smtClean="0">
                <a:solidFill>
                  <a:prstClr val="black"/>
                </a:solidFill>
              </a:rPr>
              <a:t>rd</a:t>
            </a:r>
            <a:r>
              <a:rPr lang="en-SG" dirty="0" smtClean="0">
                <a:solidFill>
                  <a:prstClr val="black"/>
                </a:solidFill>
              </a:rPr>
              <a:t> digit</a:t>
            </a:r>
            <a:endParaRPr lang="en-SG" dirty="0">
              <a:solidFill>
                <a:prstClr val="black"/>
              </a:solidFill>
            </a:endParaRPr>
          </a:p>
        </p:txBody>
      </p:sp>
      <p:sp>
        <p:nvSpPr>
          <p:cNvPr id="63" name="Rounded Rectangle 62"/>
          <p:cNvSpPr/>
          <p:nvPr/>
        </p:nvSpPr>
        <p:spPr>
          <a:xfrm>
            <a:off x="725967" y="2731032"/>
            <a:ext cx="454112" cy="415049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prstClr val="white"/>
                </a:solidFill>
              </a:rPr>
              <a:t>1</a:t>
            </a:r>
            <a:endParaRPr lang="en-SG" dirty="0">
              <a:solidFill>
                <a:prstClr val="white"/>
              </a:solidFill>
            </a:endParaRPr>
          </a:p>
        </p:txBody>
      </p:sp>
      <p:cxnSp>
        <p:nvCxnSpPr>
          <p:cNvPr id="41" name="Straight Arrow Connector 40"/>
          <p:cNvCxnSpPr>
            <a:stCxn id="63" idx="3"/>
            <a:endCxn id="6" idx="1"/>
          </p:cNvCxnSpPr>
          <p:nvPr/>
        </p:nvCxnSpPr>
        <p:spPr>
          <a:xfrm flipV="1">
            <a:off x="1180078" y="2044306"/>
            <a:ext cx="1390130" cy="89424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63" idx="3"/>
            <a:endCxn id="7" idx="1"/>
          </p:cNvCxnSpPr>
          <p:nvPr/>
        </p:nvCxnSpPr>
        <p:spPr>
          <a:xfrm flipV="1">
            <a:off x="1180078" y="2526222"/>
            <a:ext cx="1390130" cy="412335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stCxn id="63" idx="3"/>
            <a:endCxn id="9" idx="1"/>
          </p:cNvCxnSpPr>
          <p:nvPr/>
        </p:nvCxnSpPr>
        <p:spPr>
          <a:xfrm>
            <a:off x="1180078" y="2938557"/>
            <a:ext cx="1390130" cy="551491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>
            <a:stCxn id="63" idx="3"/>
            <a:endCxn id="10" idx="1"/>
          </p:cNvCxnSpPr>
          <p:nvPr/>
        </p:nvCxnSpPr>
        <p:spPr>
          <a:xfrm>
            <a:off x="1180078" y="2938554"/>
            <a:ext cx="1393220" cy="1033756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stCxn id="63" idx="3"/>
            <a:endCxn id="11" idx="1"/>
          </p:cNvCxnSpPr>
          <p:nvPr/>
        </p:nvCxnSpPr>
        <p:spPr>
          <a:xfrm>
            <a:off x="1180078" y="2938555"/>
            <a:ext cx="1390130" cy="151566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>
            <a:stCxn id="63" idx="3"/>
            <a:endCxn id="12" idx="1"/>
          </p:cNvCxnSpPr>
          <p:nvPr/>
        </p:nvCxnSpPr>
        <p:spPr>
          <a:xfrm>
            <a:off x="1180078" y="2938554"/>
            <a:ext cx="1390130" cy="1997582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>
            <a:stCxn id="63" idx="3"/>
            <a:endCxn id="13" idx="1"/>
          </p:cNvCxnSpPr>
          <p:nvPr/>
        </p:nvCxnSpPr>
        <p:spPr>
          <a:xfrm>
            <a:off x="1180078" y="2938557"/>
            <a:ext cx="1390130" cy="2479495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>
            <a:stCxn id="63" idx="3"/>
            <a:endCxn id="14" idx="1"/>
          </p:cNvCxnSpPr>
          <p:nvPr/>
        </p:nvCxnSpPr>
        <p:spPr>
          <a:xfrm>
            <a:off x="1180078" y="2938557"/>
            <a:ext cx="1390130" cy="297920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1" name="TextBox 140"/>
          <p:cNvSpPr txBox="1"/>
          <p:nvPr/>
        </p:nvSpPr>
        <p:spPr>
          <a:xfrm>
            <a:off x="7080424" y="3325981"/>
            <a:ext cx="18257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>
                <a:solidFill>
                  <a:prstClr val="black"/>
                </a:solidFill>
              </a:rPr>
              <a:t>Overlapping </a:t>
            </a:r>
            <a:r>
              <a:rPr lang="en-SG" dirty="0" err="1" smtClean="0">
                <a:solidFill>
                  <a:prstClr val="black"/>
                </a:solidFill>
              </a:rPr>
              <a:t>subproblems</a:t>
            </a:r>
            <a:r>
              <a:rPr lang="en-SG" dirty="0" smtClean="0">
                <a:solidFill>
                  <a:prstClr val="black"/>
                </a:solidFill>
              </a:rPr>
              <a:t>!</a:t>
            </a:r>
            <a:endParaRPr lang="en-SG" b="1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529792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smtClean="0"/>
              <a:t>Subtask 4</a:t>
            </a:r>
            <a:endParaRPr lang="en-SG" dirty="0"/>
          </a:p>
        </p:txBody>
      </p:sp>
      <p:sp>
        <p:nvSpPr>
          <p:cNvPr id="5" name="Rounded Rectangle 4"/>
          <p:cNvSpPr/>
          <p:nvPr/>
        </p:nvSpPr>
        <p:spPr>
          <a:xfrm>
            <a:off x="725967" y="4381318"/>
            <a:ext cx="454112" cy="4150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>
                <a:solidFill>
                  <a:prstClr val="white"/>
                </a:solidFill>
              </a:rPr>
              <a:t>7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2570208" y="1836784"/>
            <a:ext cx="454112" cy="4150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prstClr val="white"/>
                </a:solidFill>
              </a:rPr>
              <a:t>1</a:t>
            </a:r>
            <a:endParaRPr lang="en-SG" dirty="0">
              <a:solidFill>
                <a:prstClr val="white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2570208" y="2318697"/>
            <a:ext cx="454112" cy="4150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prstClr val="white"/>
                </a:solidFill>
              </a:rPr>
              <a:t>2</a:t>
            </a:r>
            <a:endParaRPr lang="en-SG" dirty="0">
              <a:solidFill>
                <a:prstClr val="white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2570208" y="2800610"/>
            <a:ext cx="454112" cy="4150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prstClr val="white"/>
                </a:solidFill>
              </a:rPr>
              <a:t>3</a:t>
            </a:r>
            <a:endParaRPr lang="en-SG" dirty="0">
              <a:solidFill>
                <a:prstClr val="white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2570208" y="3282522"/>
            <a:ext cx="454112" cy="4150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prstClr val="white"/>
                </a:solidFill>
              </a:rPr>
              <a:t>5</a:t>
            </a:r>
            <a:endParaRPr lang="en-SG" dirty="0">
              <a:solidFill>
                <a:prstClr val="white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2573298" y="3764788"/>
            <a:ext cx="454112" cy="4150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prstClr val="white"/>
                </a:solidFill>
              </a:rPr>
              <a:t>6</a:t>
            </a:r>
            <a:endParaRPr lang="en-SG" dirty="0">
              <a:solidFill>
                <a:prstClr val="white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2570208" y="4246701"/>
            <a:ext cx="454112" cy="4150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prstClr val="white"/>
                </a:solidFill>
              </a:rPr>
              <a:t>7</a:t>
            </a:r>
            <a:endParaRPr lang="en-SG" dirty="0">
              <a:solidFill>
                <a:prstClr val="white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2570208" y="4728614"/>
            <a:ext cx="454112" cy="4150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prstClr val="white"/>
                </a:solidFill>
              </a:rPr>
              <a:t>8</a:t>
            </a:r>
            <a:endParaRPr lang="en-SG" dirty="0">
              <a:solidFill>
                <a:prstClr val="white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2570208" y="5210527"/>
            <a:ext cx="454112" cy="4150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prstClr val="white"/>
                </a:solidFill>
              </a:rPr>
              <a:t>9</a:t>
            </a:r>
            <a:endParaRPr lang="en-SG" dirty="0">
              <a:solidFill>
                <a:prstClr val="white"/>
              </a:solidFill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2570208" y="5710235"/>
            <a:ext cx="454112" cy="4150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prstClr val="white"/>
                </a:solidFill>
              </a:rPr>
              <a:t>0</a:t>
            </a:r>
            <a:endParaRPr lang="en-SG" dirty="0">
              <a:solidFill>
                <a:prstClr val="white"/>
              </a:solidFill>
            </a:endParaRPr>
          </a:p>
        </p:txBody>
      </p:sp>
      <p:cxnSp>
        <p:nvCxnSpPr>
          <p:cNvPr id="16" name="Straight Arrow Connector 15"/>
          <p:cNvCxnSpPr>
            <a:stCxn id="5" idx="3"/>
            <a:endCxn id="6" idx="1"/>
          </p:cNvCxnSpPr>
          <p:nvPr/>
        </p:nvCxnSpPr>
        <p:spPr>
          <a:xfrm flipV="1">
            <a:off x="1180078" y="2044306"/>
            <a:ext cx="1390130" cy="25445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5" idx="3"/>
            <a:endCxn id="7" idx="1"/>
          </p:cNvCxnSpPr>
          <p:nvPr/>
        </p:nvCxnSpPr>
        <p:spPr>
          <a:xfrm flipV="1">
            <a:off x="1180078" y="2526222"/>
            <a:ext cx="1390130" cy="2062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5" idx="3"/>
            <a:endCxn id="8" idx="1"/>
          </p:cNvCxnSpPr>
          <p:nvPr/>
        </p:nvCxnSpPr>
        <p:spPr>
          <a:xfrm flipV="1">
            <a:off x="1180078" y="3008132"/>
            <a:ext cx="1390130" cy="1580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5" idx="3"/>
            <a:endCxn id="9" idx="1"/>
          </p:cNvCxnSpPr>
          <p:nvPr/>
        </p:nvCxnSpPr>
        <p:spPr>
          <a:xfrm flipV="1">
            <a:off x="1180078" y="3490048"/>
            <a:ext cx="1390130" cy="10987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5" idx="3"/>
            <a:endCxn id="10" idx="1"/>
          </p:cNvCxnSpPr>
          <p:nvPr/>
        </p:nvCxnSpPr>
        <p:spPr>
          <a:xfrm flipV="1">
            <a:off x="1180078" y="3972310"/>
            <a:ext cx="1393220" cy="6165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5" idx="3"/>
            <a:endCxn id="11" idx="1"/>
          </p:cNvCxnSpPr>
          <p:nvPr/>
        </p:nvCxnSpPr>
        <p:spPr>
          <a:xfrm flipV="1">
            <a:off x="1180078" y="4454226"/>
            <a:ext cx="1390130" cy="1346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5" idx="3"/>
            <a:endCxn id="12" idx="1"/>
          </p:cNvCxnSpPr>
          <p:nvPr/>
        </p:nvCxnSpPr>
        <p:spPr>
          <a:xfrm>
            <a:off x="1180078" y="4588840"/>
            <a:ext cx="1390130" cy="3472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5" idx="3"/>
            <a:endCxn id="13" idx="1"/>
          </p:cNvCxnSpPr>
          <p:nvPr/>
        </p:nvCxnSpPr>
        <p:spPr>
          <a:xfrm>
            <a:off x="1180078" y="4588843"/>
            <a:ext cx="1390130" cy="8292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5" idx="3"/>
            <a:endCxn id="14" idx="1"/>
          </p:cNvCxnSpPr>
          <p:nvPr/>
        </p:nvCxnSpPr>
        <p:spPr>
          <a:xfrm>
            <a:off x="1180078" y="4588843"/>
            <a:ext cx="1390130" cy="13289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/>
          <p:cNvSpPr txBox="1"/>
          <p:nvPr/>
        </p:nvSpPr>
        <p:spPr>
          <a:xfrm>
            <a:off x="1101298" y="1223760"/>
            <a:ext cx="8649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>
                <a:solidFill>
                  <a:prstClr val="black"/>
                </a:solidFill>
              </a:rPr>
              <a:t>1</a:t>
            </a:r>
            <a:r>
              <a:rPr lang="en-SG" baseline="30000" dirty="0" smtClean="0">
                <a:solidFill>
                  <a:prstClr val="black"/>
                </a:solidFill>
              </a:rPr>
              <a:t>st</a:t>
            </a:r>
            <a:r>
              <a:rPr lang="en-SG" dirty="0" smtClean="0">
                <a:solidFill>
                  <a:prstClr val="black"/>
                </a:solidFill>
              </a:rPr>
              <a:t> digit</a:t>
            </a:r>
            <a:endParaRPr lang="en-SG" dirty="0">
              <a:solidFill>
                <a:prstClr val="black"/>
              </a:solidFill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2336973" y="1224987"/>
            <a:ext cx="8649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>
                <a:solidFill>
                  <a:prstClr val="black"/>
                </a:solidFill>
              </a:rPr>
              <a:t>2</a:t>
            </a:r>
            <a:r>
              <a:rPr lang="en-SG" baseline="30000" dirty="0" smtClean="0">
                <a:solidFill>
                  <a:prstClr val="black"/>
                </a:solidFill>
              </a:rPr>
              <a:t>nd</a:t>
            </a:r>
            <a:r>
              <a:rPr lang="en-SG" dirty="0" smtClean="0">
                <a:solidFill>
                  <a:prstClr val="black"/>
                </a:solidFill>
              </a:rPr>
              <a:t> digit</a:t>
            </a:r>
            <a:endParaRPr lang="en-SG" dirty="0">
              <a:solidFill>
                <a:prstClr val="black"/>
              </a:solidFill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4809868" y="1219200"/>
            <a:ext cx="8649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>
                <a:solidFill>
                  <a:prstClr val="black"/>
                </a:solidFill>
              </a:rPr>
              <a:t>3</a:t>
            </a:r>
            <a:r>
              <a:rPr lang="en-SG" baseline="30000" dirty="0" smtClean="0">
                <a:solidFill>
                  <a:prstClr val="black"/>
                </a:solidFill>
              </a:rPr>
              <a:t>rd</a:t>
            </a:r>
            <a:r>
              <a:rPr lang="en-SG" dirty="0" smtClean="0">
                <a:solidFill>
                  <a:prstClr val="black"/>
                </a:solidFill>
              </a:rPr>
              <a:t> digit</a:t>
            </a:r>
            <a:endParaRPr lang="en-SG" dirty="0">
              <a:solidFill>
                <a:prstClr val="black"/>
              </a:solidFill>
            </a:endParaRPr>
          </a:p>
        </p:txBody>
      </p:sp>
      <p:sp>
        <p:nvSpPr>
          <p:cNvPr id="63" name="Rounded Rectangle 62"/>
          <p:cNvSpPr/>
          <p:nvPr/>
        </p:nvSpPr>
        <p:spPr>
          <a:xfrm>
            <a:off x="725967" y="2731032"/>
            <a:ext cx="454112" cy="415049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prstClr val="white"/>
                </a:solidFill>
              </a:rPr>
              <a:t>1</a:t>
            </a:r>
            <a:endParaRPr lang="en-SG" dirty="0">
              <a:solidFill>
                <a:prstClr val="white"/>
              </a:solidFill>
            </a:endParaRPr>
          </a:p>
        </p:txBody>
      </p:sp>
      <p:cxnSp>
        <p:nvCxnSpPr>
          <p:cNvPr id="41" name="Straight Arrow Connector 40"/>
          <p:cNvCxnSpPr>
            <a:stCxn id="63" idx="3"/>
            <a:endCxn id="6" idx="1"/>
          </p:cNvCxnSpPr>
          <p:nvPr/>
        </p:nvCxnSpPr>
        <p:spPr>
          <a:xfrm flipV="1">
            <a:off x="1180078" y="2044306"/>
            <a:ext cx="1390130" cy="89424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63" idx="3"/>
            <a:endCxn id="7" idx="1"/>
          </p:cNvCxnSpPr>
          <p:nvPr/>
        </p:nvCxnSpPr>
        <p:spPr>
          <a:xfrm flipV="1">
            <a:off x="1180078" y="2526222"/>
            <a:ext cx="1390130" cy="412335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stCxn id="63" idx="3"/>
            <a:endCxn id="9" idx="1"/>
          </p:cNvCxnSpPr>
          <p:nvPr/>
        </p:nvCxnSpPr>
        <p:spPr>
          <a:xfrm>
            <a:off x="1180078" y="2938557"/>
            <a:ext cx="1390130" cy="551491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>
            <a:stCxn id="63" idx="3"/>
            <a:endCxn id="10" idx="1"/>
          </p:cNvCxnSpPr>
          <p:nvPr/>
        </p:nvCxnSpPr>
        <p:spPr>
          <a:xfrm>
            <a:off x="1180078" y="2938554"/>
            <a:ext cx="1393220" cy="1033756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stCxn id="63" idx="3"/>
            <a:endCxn id="11" idx="1"/>
          </p:cNvCxnSpPr>
          <p:nvPr/>
        </p:nvCxnSpPr>
        <p:spPr>
          <a:xfrm>
            <a:off x="1180078" y="2938555"/>
            <a:ext cx="1390130" cy="151566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>
            <a:stCxn id="63" idx="3"/>
            <a:endCxn id="12" idx="1"/>
          </p:cNvCxnSpPr>
          <p:nvPr/>
        </p:nvCxnSpPr>
        <p:spPr>
          <a:xfrm>
            <a:off x="1180078" y="2938554"/>
            <a:ext cx="1390130" cy="1997582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>
            <a:stCxn id="63" idx="3"/>
            <a:endCxn id="13" idx="1"/>
          </p:cNvCxnSpPr>
          <p:nvPr/>
        </p:nvCxnSpPr>
        <p:spPr>
          <a:xfrm>
            <a:off x="1180078" y="2938557"/>
            <a:ext cx="1390130" cy="2479495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>
            <a:stCxn id="63" idx="3"/>
            <a:endCxn id="14" idx="1"/>
          </p:cNvCxnSpPr>
          <p:nvPr/>
        </p:nvCxnSpPr>
        <p:spPr>
          <a:xfrm>
            <a:off x="1180078" y="2938557"/>
            <a:ext cx="1390130" cy="297920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Rounded Rectangle 52"/>
          <p:cNvSpPr/>
          <p:nvPr/>
        </p:nvSpPr>
        <p:spPr>
          <a:xfrm>
            <a:off x="5007577" y="1834069"/>
            <a:ext cx="454112" cy="4150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prstClr val="white"/>
                </a:solidFill>
              </a:rPr>
              <a:t>1</a:t>
            </a:r>
            <a:endParaRPr lang="en-SG" dirty="0">
              <a:solidFill>
                <a:prstClr val="white"/>
              </a:solidFill>
            </a:endParaRPr>
          </a:p>
        </p:txBody>
      </p:sp>
      <p:sp>
        <p:nvSpPr>
          <p:cNvPr id="55" name="Rounded Rectangle 54"/>
          <p:cNvSpPr/>
          <p:nvPr/>
        </p:nvSpPr>
        <p:spPr>
          <a:xfrm>
            <a:off x="5007577" y="2315983"/>
            <a:ext cx="454112" cy="4150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prstClr val="white"/>
                </a:solidFill>
              </a:rPr>
              <a:t>2</a:t>
            </a:r>
            <a:endParaRPr lang="en-SG" dirty="0">
              <a:solidFill>
                <a:prstClr val="white"/>
              </a:solidFill>
            </a:endParaRPr>
          </a:p>
        </p:txBody>
      </p:sp>
      <p:sp>
        <p:nvSpPr>
          <p:cNvPr id="57" name="Rounded Rectangle 56"/>
          <p:cNvSpPr/>
          <p:nvPr/>
        </p:nvSpPr>
        <p:spPr>
          <a:xfrm>
            <a:off x="5007577" y="2797896"/>
            <a:ext cx="454112" cy="4150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prstClr val="white"/>
                </a:solidFill>
              </a:rPr>
              <a:t>3</a:t>
            </a:r>
            <a:endParaRPr lang="en-SG" dirty="0">
              <a:solidFill>
                <a:prstClr val="white"/>
              </a:solidFill>
            </a:endParaRPr>
          </a:p>
        </p:txBody>
      </p:sp>
      <p:sp>
        <p:nvSpPr>
          <p:cNvPr id="59" name="Rounded Rectangle 58"/>
          <p:cNvSpPr/>
          <p:nvPr/>
        </p:nvSpPr>
        <p:spPr>
          <a:xfrm>
            <a:off x="5007577" y="3279807"/>
            <a:ext cx="454112" cy="4150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prstClr val="white"/>
                </a:solidFill>
              </a:rPr>
              <a:t>5</a:t>
            </a:r>
            <a:endParaRPr lang="en-SG" dirty="0">
              <a:solidFill>
                <a:prstClr val="white"/>
              </a:solidFill>
            </a:endParaRPr>
          </a:p>
        </p:txBody>
      </p:sp>
      <p:sp>
        <p:nvSpPr>
          <p:cNvPr id="65" name="Rounded Rectangle 64"/>
          <p:cNvSpPr/>
          <p:nvPr/>
        </p:nvSpPr>
        <p:spPr>
          <a:xfrm>
            <a:off x="5010667" y="3762074"/>
            <a:ext cx="454112" cy="4150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prstClr val="white"/>
                </a:solidFill>
              </a:rPr>
              <a:t>6</a:t>
            </a:r>
            <a:endParaRPr lang="en-SG" dirty="0">
              <a:solidFill>
                <a:prstClr val="white"/>
              </a:solidFill>
            </a:endParaRPr>
          </a:p>
        </p:txBody>
      </p:sp>
      <p:sp>
        <p:nvSpPr>
          <p:cNvPr id="69" name="Rounded Rectangle 68"/>
          <p:cNvSpPr/>
          <p:nvPr/>
        </p:nvSpPr>
        <p:spPr>
          <a:xfrm>
            <a:off x="5007577" y="4243987"/>
            <a:ext cx="454112" cy="4150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prstClr val="white"/>
                </a:solidFill>
              </a:rPr>
              <a:t>7</a:t>
            </a:r>
            <a:endParaRPr lang="en-SG" dirty="0">
              <a:solidFill>
                <a:prstClr val="white"/>
              </a:solidFill>
            </a:endParaRPr>
          </a:p>
        </p:txBody>
      </p:sp>
      <p:sp>
        <p:nvSpPr>
          <p:cNvPr id="72" name="Rounded Rectangle 71"/>
          <p:cNvSpPr/>
          <p:nvPr/>
        </p:nvSpPr>
        <p:spPr>
          <a:xfrm>
            <a:off x="5007577" y="4725900"/>
            <a:ext cx="454112" cy="4150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prstClr val="white"/>
                </a:solidFill>
              </a:rPr>
              <a:t>8</a:t>
            </a:r>
            <a:endParaRPr lang="en-SG" dirty="0">
              <a:solidFill>
                <a:prstClr val="white"/>
              </a:solidFill>
            </a:endParaRPr>
          </a:p>
        </p:txBody>
      </p:sp>
      <p:sp>
        <p:nvSpPr>
          <p:cNvPr id="76" name="Rounded Rectangle 75"/>
          <p:cNvSpPr/>
          <p:nvPr/>
        </p:nvSpPr>
        <p:spPr>
          <a:xfrm>
            <a:off x="5007577" y="5207813"/>
            <a:ext cx="454112" cy="4150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prstClr val="white"/>
                </a:solidFill>
              </a:rPr>
              <a:t>9</a:t>
            </a:r>
            <a:endParaRPr lang="en-SG" dirty="0">
              <a:solidFill>
                <a:prstClr val="white"/>
              </a:solidFill>
            </a:endParaRPr>
          </a:p>
        </p:txBody>
      </p:sp>
      <p:sp>
        <p:nvSpPr>
          <p:cNvPr id="78" name="Rounded Rectangle 77"/>
          <p:cNvSpPr/>
          <p:nvPr/>
        </p:nvSpPr>
        <p:spPr>
          <a:xfrm>
            <a:off x="5007577" y="5707521"/>
            <a:ext cx="454112" cy="4150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prstClr val="white"/>
                </a:solidFill>
              </a:rPr>
              <a:t>0</a:t>
            </a:r>
            <a:endParaRPr lang="en-SG" dirty="0">
              <a:solidFill>
                <a:prstClr val="white"/>
              </a:solidFill>
            </a:endParaRPr>
          </a:p>
        </p:txBody>
      </p:sp>
      <p:cxnSp>
        <p:nvCxnSpPr>
          <p:cNvPr id="4" name="Straight Arrow Connector 3"/>
          <p:cNvCxnSpPr>
            <a:stCxn id="6" idx="3"/>
            <a:endCxn id="53" idx="1"/>
          </p:cNvCxnSpPr>
          <p:nvPr/>
        </p:nvCxnSpPr>
        <p:spPr>
          <a:xfrm flipV="1">
            <a:off x="3024320" y="2041592"/>
            <a:ext cx="1983259" cy="27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6" idx="3"/>
            <a:endCxn id="55" idx="1"/>
          </p:cNvCxnSpPr>
          <p:nvPr/>
        </p:nvCxnSpPr>
        <p:spPr>
          <a:xfrm>
            <a:off x="3024320" y="2044309"/>
            <a:ext cx="1983259" cy="4791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6" idx="3"/>
            <a:endCxn id="59" idx="1"/>
          </p:cNvCxnSpPr>
          <p:nvPr/>
        </p:nvCxnSpPr>
        <p:spPr>
          <a:xfrm>
            <a:off x="3024320" y="2044309"/>
            <a:ext cx="1983259" cy="14430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6" idx="3"/>
            <a:endCxn id="65" idx="1"/>
          </p:cNvCxnSpPr>
          <p:nvPr/>
        </p:nvCxnSpPr>
        <p:spPr>
          <a:xfrm>
            <a:off x="3024320" y="2044306"/>
            <a:ext cx="1986349" cy="19252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6" idx="3"/>
            <a:endCxn id="69" idx="1"/>
          </p:cNvCxnSpPr>
          <p:nvPr/>
        </p:nvCxnSpPr>
        <p:spPr>
          <a:xfrm>
            <a:off x="3024320" y="2044309"/>
            <a:ext cx="1983259" cy="24072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6" idx="3"/>
            <a:endCxn id="72" idx="1"/>
          </p:cNvCxnSpPr>
          <p:nvPr/>
        </p:nvCxnSpPr>
        <p:spPr>
          <a:xfrm>
            <a:off x="3024320" y="2044306"/>
            <a:ext cx="1983259" cy="28891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6" idx="3"/>
            <a:endCxn id="76" idx="1"/>
          </p:cNvCxnSpPr>
          <p:nvPr/>
        </p:nvCxnSpPr>
        <p:spPr>
          <a:xfrm>
            <a:off x="3024320" y="2044309"/>
            <a:ext cx="1983259" cy="33710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6" idx="3"/>
            <a:endCxn id="78" idx="1"/>
          </p:cNvCxnSpPr>
          <p:nvPr/>
        </p:nvCxnSpPr>
        <p:spPr>
          <a:xfrm>
            <a:off x="3024320" y="2044308"/>
            <a:ext cx="1983259" cy="38707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7" idx="3"/>
            <a:endCxn id="53" idx="1"/>
          </p:cNvCxnSpPr>
          <p:nvPr/>
        </p:nvCxnSpPr>
        <p:spPr>
          <a:xfrm flipV="1">
            <a:off x="3024320" y="2041595"/>
            <a:ext cx="1983259" cy="4846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>
            <a:stCxn id="7" idx="3"/>
            <a:endCxn id="55" idx="1"/>
          </p:cNvCxnSpPr>
          <p:nvPr/>
        </p:nvCxnSpPr>
        <p:spPr>
          <a:xfrm flipV="1">
            <a:off x="3024320" y="2523505"/>
            <a:ext cx="1983259" cy="27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>
            <a:stCxn id="7" idx="3"/>
            <a:endCxn id="57" idx="1"/>
          </p:cNvCxnSpPr>
          <p:nvPr/>
        </p:nvCxnSpPr>
        <p:spPr>
          <a:xfrm>
            <a:off x="3024320" y="2526222"/>
            <a:ext cx="1983259" cy="4791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>
            <a:stCxn id="7" idx="3"/>
            <a:endCxn id="59" idx="1"/>
          </p:cNvCxnSpPr>
          <p:nvPr/>
        </p:nvCxnSpPr>
        <p:spPr>
          <a:xfrm>
            <a:off x="3024320" y="2526219"/>
            <a:ext cx="1983259" cy="9611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>
            <a:stCxn id="7" idx="3"/>
            <a:endCxn id="65" idx="1"/>
          </p:cNvCxnSpPr>
          <p:nvPr/>
        </p:nvCxnSpPr>
        <p:spPr>
          <a:xfrm>
            <a:off x="3024320" y="2526222"/>
            <a:ext cx="1986349" cy="14433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>
            <a:stCxn id="7" idx="3"/>
            <a:endCxn id="69" idx="1"/>
          </p:cNvCxnSpPr>
          <p:nvPr/>
        </p:nvCxnSpPr>
        <p:spPr>
          <a:xfrm>
            <a:off x="3024320" y="2526219"/>
            <a:ext cx="1983259" cy="19252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>
            <a:stCxn id="7" idx="3"/>
            <a:endCxn id="72" idx="1"/>
          </p:cNvCxnSpPr>
          <p:nvPr/>
        </p:nvCxnSpPr>
        <p:spPr>
          <a:xfrm>
            <a:off x="3024320" y="2526222"/>
            <a:ext cx="1983259" cy="24072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>
            <a:stCxn id="7" idx="3"/>
            <a:endCxn id="76" idx="1"/>
          </p:cNvCxnSpPr>
          <p:nvPr/>
        </p:nvCxnSpPr>
        <p:spPr>
          <a:xfrm>
            <a:off x="3024320" y="2526219"/>
            <a:ext cx="1983259" cy="28891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/>
          <p:cNvCxnSpPr>
            <a:stCxn id="7" idx="3"/>
            <a:endCxn id="78" idx="1"/>
          </p:cNvCxnSpPr>
          <p:nvPr/>
        </p:nvCxnSpPr>
        <p:spPr>
          <a:xfrm>
            <a:off x="3024320" y="2526219"/>
            <a:ext cx="1983259" cy="33888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/>
          <p:cNvCxnSpPr>
            <a:stCxn id="8" idx="3"/>
            <a:endCxn id="53" idx="1"/>
          </p:cNvCxnSpPr>
          <p:nvPr/>
        </p:nvCxnSpPr>
        <p:spPr>
          <a:xfrm flipV="1">
            <a:off x="3024320" y="2041592"/>
            <a:ext cx="1983259" cy="9665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>
            <a:stCxn id="8" idx="3"/>
            <a:endCxn id="55" idx="1"/>
          </p:cNvCxnSpPr>
          <p:nvPr/>
        </p:nvCxnSpPr>
        <p:spPr>
          <a:xfrm flipV="1">
            <a:off x="3024320" y="2523508"/>
            <a:ext cx="1983259" cy="4846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>
            <a:stCxn id="8" idx="3"/>
            <a:endCxn id="57" idx="1"/>
          </p:cNvCxnSpPr>
          <p:nvPr/>
        </p:nvCxnSpPr>
        <p:spPr>
          <a:xfrm flipV="1">
            <a:off x="3024320" y="3005418"/>
            <a:ext cx="1983259" cy="27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>
            <a:stCxn id="8" idx="3"/>
            <a:endCxn id="59" idx="1"/>
          </p:cNvCxnSpPr>
          <p:nvPr/>
        </p:nvCxnSpPr>
        <p:spPr>
          <a:xfrm>
            <a:off x="3024320" y="3008135"/>
            <a:ext cx="1983259" cy="4791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>
            <a:stCxn id="8" idx="3"/>
            <a:endCxn id="65" idx="1"/>
          </p:cNvCxnSpPr>
          <p:nvPr/>
        </p:nvCxnSpPr>
        <p:spPr>
          <a:xfrm>
            <a:off x="3024320" y="3008132"/>
            <a:ext cx="1986349" cy="9614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/>
          <p:cNvCxnSpPr>
            <a:stCxn id="8" idx="3"/>
            <a:endCxn id="69" idx="1"/>
          </p:cNvCxnSpPr>
          <p:nvPr/>
        </p:nvCxnSpPr>
        <p:spPr>
          <a:xfrm>
            <a:off x="3024320" y="3008135"/>
            <a:ext cx="1983259" cy="14433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/>
          <p:cNvCxnSpPr>
            <a:stCxn id="9" idx="3"/>
            <a:endCxn id="53" idx="1"/>
          </p:cNvCxnSpPr>
          <p:nvPr/>
        </p:nvCxnSpPr>
        <p:spPr>
          <a:xfrm flipV="1">
            <a:off x="3024320" y="2041595"/>
            <a:ext cx="1983259" cy="14484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/>
          <p:cNvCxnSpPr>
            <a:stCxn id="9" idx="3"/>
            <a:endCxn id="55" idx="1"/>
          </p:cNvCxnSpPr>
          <p:nvPr/>
        </p:nvCxnSpPr>
        <p:spPr>
          <a:xfrm flipV="1">
            <a:off x="3024320" y="2523505"/>
            <a:ext cx="1983259" cy="9665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/>
          <p:cNvCxnSpPr>
            <a:stCxn id="9" idx="3"/>
            <a:endCxn id="57" idx="1"/>
          </p:cNvCxnSpPr>
          <p:nvPr/>
        </p:nvCxnSpPr>
        <p:spPr>
          <a:xfrm flipV="1">
            <a:off x="3024320" y="3005421"/>
            <a:ext cx="1983259" cy="4846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/>
          <p:cNvCxnSpPr>
            <a:stCxn id="9" idx="3"/>
            <a:endCxn id="59" idx="1"/>
          </p:cNvCxnSpPr>
          <p:nvPr/>
        </p:nvCxnSpPr>
        <p:spPr>
          <a:xfrm flipV="1">
            <a:off x="3024320" y="3487331"/>
            <a:ext cx="1983259" cy="27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>
            <a:stCxn id="9" idx="3"/>
            <a:endCxn id="65" idx="1"/>
          </p:cNvCxnSpPr>
          <p:nvPr/>
        </p:nvCxnSpPr>
        <p:spPr>
          <a:xfrm>
            <a:off x="3024320" y="3490048"/>
            <a:ext cx="1986349" cy="4795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/>
          <p:cNvCxnSpPr>
            <a:stCxn id="9" idx="3"/>
            <a:endCxn id="69" idx="1"/>
          </p:cNvCxnSpPr>
          <p:nvPr/>
        </p:nvCxnSpPr>
        <p:spPr>
          <a:xfrm>
            <a:off x="3024320" y="3490045"/>
            <a:ext cx="1983259" cy="9614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/>
          <p:cNvCxnSpPr>
            <a:stCxn id="9" idx="3"/>
            <a:endCxn id="72" idx="1"/>
          </p:cNvCxnSpPr>
          <p:nvPr/>
        </p:nvCxnSpPr>
        <p:spPr>
          <a:xfrm>
            <a:off x="3024320" y="3490048"/>
            <a:ext cx="1983259" cy="14433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/>
          <p:cNvCxnSpPr>
            <a:stCxn id="9" idx="3"/>
            <a:endCxn id="76" idx="1"/>
          </p:cNvCxnSpPr>
          <p:nvPr/>
        </p:nvCxnSpPr>
        <p:spPr>
          <a:xfrm>
            <a:off x="3024320" y="3490045"/>
            <a:ext cx="1983259" cy="19252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/>
          <p:cNvCxnSpPr>
            <a:stCxn id="9" idx="3"/>
            <a:endCxn id="78" idx="1"/>
          </p:cNvCxnSpPr>
          <p:nvPr/>
        </p:nvCxnSpPr>
        <p:spPr>
          <a:xfrm>
            <a:off x="3024320" y="3490045"/>
            <a:ext cx="1983259" cy="24249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/>
          <p:cNvCxnSpPr>
            <a:stCxn id="10" idx="3"/>
            <a:endCxn id="53" idx="1"/>
          </p:cNvCxnSpPr>
          <p:nvPr/>
        </p:nvCxnSpPr>
        <p:spPr>
          <a:xfrm flipV="1">
            <a:off x="3027410" y="2041592"/>
            <a:ext cx="1980169" cy="19307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/>
          <p:cNvCxnSpPr>
            <a:stCxn id="10" idx="3"/>
            <a:endCxn id="55" idx="1"/>
          </p:cNvCxnSpPr>
          <p:nvPr/>
        </p:nvCxnSpPr>
        <p:spPr>
          <a:xfrm flipV="1">
            <a:off x="3027410" y="2523508"/>
            <a:ext cx="1980169" cy="14488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/>
          <p:cNvCxnSpPr>
            <a:stCxn id="10" idx="3"/>
            <a:endCxn id="57" idx="1"/>
          </p:cNvCxnSpPr>
          <p:nvPr/>
        </p:nvCxnSpPr>
        <p:spPr>
          <a:xfrm flipV="1">
            <a:off x="3027410" y="3005418"/>
            <a:ext cx="1980169" cy="9668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/>
          <p:cNvCxnSpPr>
            <a:stCxn id="10" idx="3"/>
            <a:endCxn id="59" idx="1"/>
          </p:cNvCxnSpPr>
          <p:nvPr/>
        </p:nvCxnSpPr>
        <p:spPr>
          <a:xfrm flipV="1">
            <a:off x="3027410" y="3487334"/>
            <a:ext cx="1980169" cy="4849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/>
          <p:cNvCxnSpPr>
            <a:stCxn id="10" idx="3"/>
            <a:endCxn id="65" idx="1"/>
          </p:cNvCxnSpPr>
          <p:nvPr/>
        </p:nvCxnSpPr>
        <p:spPr>
          <a:xfrm flipV="1">
            <a:off x="3027410" y="3969596"/>
            <a:ext cx="1983259" cy="27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/>
          <p:cNvCxnSpPr>
            <a:stCxn id="10" idx="3"/>
            <a:endCxn id="69" idx="1"/>
          </p:cNvCxnSpPr>
          <p:nvPr/>
        </p:nvCxnSpPr>
        <p:spPr>
          <a:xfrm>
            <a:off x="3027410" y="3972313"/>
            <a:ext cx="1980169" cy="4791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/>
          <p:cNvCxnSpPr>
            <a:stCxn id="10" idx="3"/>
            <a:endCxn id="72" idx="1"/>
          </p:cNvCxnSpPr>
          <p:nvPr/>
        </p:nvCxnSpPr>
        <p:spPr>
          <a:xfrm>
            <a:off x="3027410" y="3972310"/>
            <a:ext cx="1980169" cy="9611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Arrow Connector 142"/>
          <p:cNvCxnSpPr>
            <a:stCxn id="10" idx="3"/>
            <a:endCxn id="76" idx="1"/>
          </p:cNvCxnSpPr>
          <p:nvPr/>
        </p:nvCxnSpPr>
        <p:spPr>
          <a:xfrm>
            <a:off x="3027410" y="3972313"/>
            <a:ext cx="1980169" cy="14430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144"/>
          <p:cNvCxnSpPr>
            <a:stCxn id="10" idx="3"/>
            <a:endCxn id="78" idx="1"/>
          </p:cNvCxnSpPr>
          <p:nvPr/>
        </p:nvCxnSpPr>
        <p:spPr>
          <a:xfrm>
            <a:off x="3027410" y="3972313"/>
            <a:ext cx="1980169" cy="19427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Arrow Connector 146"/>
          <p:cNvCxnSpPr>
            <a:stCxn id="11" idx="3"/>
            <a:endCxn id="53" idx="1"/>
          </p:cNvCxnSpPr>
          <p:nvPr/>
        </p:nvCxnSpPr>
        <p:spPr>
          <a:xfrm flipV="1">
            <a:off x="3024320" y="2041595"/>
            <a:ext cx="1983259" cy="24126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/>
          <p:cNvCxnSpPr>
            <a:stCxn id="11" idx="3"/>
            <a:endCxn id="55" idx="1"/>
          </p:cNvCxnSpPr>
          <p:nvPr/>
        </p:nvCxnSpPr>
        <p:spPr>
          <a:xfrm flipV="1">
            <a:off x="3024320" y="2523505"/>
            <a:ext cx="1983259" cy="19307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/>
          <p:cNvCxnSpPr>
            <a:stCxn id="11" idx="3"/>
            <a:endCxn id="57" idx="1"/>
          </p:cNvCxnSpPr>
          <p:nvPr/>
        </p:nvCxnSpPr>
        <p:spPr>
          <a:xfrm flipV="1">
            <a:off x="3024320" y="3005421"/>
            <a:ext cx="1983259" cy="14488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/>
          <p:cNvCxnSpPr>
            <a:stCxn id="11" idx="3"/>
            <a:endCxn id="59" idx="1"/>
          </p:cNvCxnSpPr>
          <p:nvPr/>
        </p:nvCxnSpPr>
        <p:spPr>
          <a:xfrm flipV="1">
            <a:off x="3024320" y="3487331"/>
            <a:ext cx="1983259" cy="9668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/>
          <p:cNvCxnSpPr>
            <a:stCxn id="11" idx="3"/>
            <a:endCxn id="65" idx="1"/>
          </p:cNvCxnSpPr>
          <p:nvPr/>
        </p:nvCxnSpPr>
        <p:spPr>
          <a:xfrm flipV="1">
            <a:off x="3024320" y="3969599"/>
            <a:ext cx="1986349" cy="4846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Arrow Connector 156"/>
          <p:cNvCxnSpPr>
            <a:stCxn id="11" idx="3"/>
            <a:endCxn id="69" idx="1"/>
          </p:cNvCxnSpPr>
          <p:nvPr/>
        </p:nvCxnSpPr>
        <p:spPr>
          <a:xfrm flipV="1">
            <a:off x="3024320" y="4451509"/>
            <a:ext cx="1983259" cy="27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Arrow Connector 158"/>
          <p:cNvCxnSpPr>
            <a:stCxn id="11" idx="3"/>
            <a:endCxn id="72" idx="1"/>
          </p:cNvCxnSpPr>
          <p:nvPr/>
        </p:nvCxnSpPr>
        <p:spPr>
          <a:xfrm>
            <a:off x="3024320" y="4454226"/>
            <a:ext cx="1983259" cy="4791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Arrow Connector 160"/>
          <p:cNvCxnSpPr>
            <a:stCxn id="11" idx="3"/>
            <a:endCxn id="76" idx="1"/>
          </p:cNvCxnSpPr>
          <p:nvPr/>
        </p:nvCxnSpPr>
        <p:spPr>
          <a:xfrm>
            <a:off x="3024320" y="4454223"/>
            <a:ext cx="1983259" cy="9611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Arrow Connector 162"/>
          <p:cNvCxnSpPr>
            <a:stCxn id="11" idx="3"/>
            <a:endCxn id="78" idx="1"/>
          </p:cNvCxnSpPr>
          <p:nvPr/>
        </p:nvCxnSpPr>
        <p:spPr>
          <a:xfrm>
            <a:off x="3024320" y="4454223"/>
            <a:ext cx="1983259" cy="14608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Arrow Connector 164"/>
          <p:cNvCxnSpPr>
            <a:stCxn id="12" idx="3"/>
            <a:endCxn id="53" idx="1"/>
          </p:cNvCxnSpPr>
          <p:nvPr/>
        </p:nvCxnSpPr>
        <p:spPr>
          <a:xfrm flipV="1">
            <a:off x="3024320" y="2041592"/>
            <a:ext cx="1983259" cy="28945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Arrow Connector 166"/>
          <p:cNvCxnSpPr>
            <a:stCxn id="12" idx="3"/>
            <a:endCxn id="55" idx="1"/>
          </p:cNvCxnSpPr>
          <p:nvPr/>
        </p:nvCxnSpPr>
        <p:spPr>
          <a:xfrm flipV="1">
            <a:off x="3024320" y="2523508"/>
            <a:ext cx="1983259" cy="24126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Arrow Connector 168"/>
          <p:cNvCxnSpPr>
            <a:stCxn id="12" idx="3"/>
            <a:endCxn id="57" idx="1"/>
          </p:cNvCxnSpPr>
          <p:nvPr/>
        </p:nvCxnSpPr>
        <p:spPr>
          <a:xfrm flipV="1">
            <a:off x="3024320" y="3005418"/>
            <a:ext cx="1983259" cy="19307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Arrow Connector 170"/>
          <p:cNvCxnSpPr>
            <a:stCxn id="12" idx="3"/>
            <a:endCxn id="59" idx="1"/>
          </p:cNvCxnSpPr>
          <p:nvPr/>
        </p:nvCxnSpPr>
        <p:spPr>
          <a:xfrm flipV="1">
            <a:off x="3024320" y="3487334"/>
            <a:ext cx="1983259" cy="14488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/>
          <p:cNvCxnSpPr>
            <a:stCxn id="12" idx="3"/>
            <a:endCxn id="65" idx="1"/>
          </p:cNvCxnSpPr>
          <p:nvPr/>
        </p:nvCxnSpPr>
        <p:spPr>
          <a:xfrm flipV="1">
            <a:off x="3024320" y="3969596"/>
            <a:ext cx="1986349" cy="9665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/>
          <p:cNvCxnSpPr>
            <a:stCxn id="12" idx="3"/>
            <a:endCxn id="69" idx="1"/>
          </p:cNvCxnSpPr>
          <p:nvPr/>
        </p:nvCxnSpPr>
        <p:spPr>
          <a:xfrm flipV="1">
            <a:off x="3024320" y="4451512"/>
            <a:ext cx="1983259" cy="4846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Arrow Connector 176"/>
          <p:cNvCxnSpPr>
            <a:stCxn id="12" idx="3"/>
            <a:endCxn id="72" idx="1"/>
          </p:cNvCxnSpPr>
          <p:nvPr/>
        </p:nvCxnSpPr>
        <p:spPr>
          <a:xfrm flipV="1">
            <a:off x="3024320" y="4933422"/>
            <a:ext cx="1983259" cy="27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Arrow Connector 178"/>
          <p:cNvCxnSpPr>
            <a:stCxn id="12" idx="3"/>
            <a:endCxn id="76" idx="1"/>
          </p:cNvCxnSpPr>
          <p:nvPr/>
        </p:nvCxnSpPr>
        <p:spPr>
          <a:xfrm>
            <a:off x="3024320" y="4936139"/>
            <a:ext cx="1983259" cy="4791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Arrow Connector 180"/>
          <p:cNvCxnSpPr>
            <a:stCxn id="12" idx="3"/>
            <a:endCxn id="78" idx="1"/>
          </p:cNvCxnSpPr>
          <p:nvPr/>
        </p:nvCxnSpPr>
        <p:spPr>
          <a:xfrm>
            <a:off x="3024320" y="4936139"/>
            <a:ext cx="1983259" cy="9789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Arrow Connector 182"/>
          <p:cNvCxnSpPr>
            <a:stCxn id="13" idx="3"/>
            <a:endCxn id="53" idx="1"/>
          </p:cNvCxnSpPr>
          <p:nvPr/>
        </p:nvCxnSpPr>
        <p:spPr>
          <a:xfrm flipV="1">
            <a:off x="3024320" y="2041595"/>
            <a:ext cx="1983259" cy="33764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Arrow Connector 184"/>
          <p:cNvCxnSpPr>
            <a:stCxn id="13" idx="3"/>
            <a:endCxn id="55" idx="1"/>
          </p:cNvCxnSpPr>
          <p:nvPr/>
        </p:nvCxnSpPr>
        <p:spPr>
          <a:xfrm flipV="1">
            <a:off x="3024320" y="2523505"/>
            <a:ext cx="1983259" cy="28945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/>
          <p:cNvCxnSpPr>
            <a:stCxn id="13" idx="3"/>
            <a:endCxn id="57" idx="1"/>
          </p:cNvCxnSpPr>
          <p:nvPr/>
        </p:nvCxnSpPr>
        <p:spPr>
          <a:xfrm flipV="1">
            <a:off x="3024320" y="3005421"/>
            <a:ext cx="1983259" cy="24126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Arrow Connector 188"/>
          <p:cNvCxnSpPr>
            <a:stCxn id="13" idx="3"/>
            <a:endCxn id="59" idx="1"/>
          </p:cNvCxnSpPr>
          <p:nvPr/>
        </p:nvCxnSpPr>
        <p:spPr>
          <a:xfrm flipV="1">
            <a:off x="3024320" y="3487331"/>
            <a:ext cx="1983259" cy="19307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Arrow Connector 190"/>
          <p:cNvCxnSpPr>
            <a:stCxn id="13" idx="3"/>
            <a:endCxn id="65" idx="1"/>
          </p:cNvCxnSpPr>
          <p:nvPr/>
        </p:nvCxnSpPr>
        <p:spPr>
          <a:xfrm flipV="1">
            <a:off x="3024320" y="3969599"/>
            <a:ext cx="1986349" cy="14484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Arrow Connector 192"/>
          <p:cNvCxnSpPr>
            <a:stCxn id="13" idx="3"/>
            <a:endCxn id="69" idx="1"/>
          </p:cNvCxnSpPr>
          <p:nvPr/>
        </p:nvCxnSpPr>
        <p:spPr>
          <a:xfrm flipV="1">
            <a:off x="3024320" y="4451509"/>
            <a:ext cx="1983259" cy="9665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Arrow Connector 194"/>
          <p:cNvCxnSpPr>
            <a:stCxn id="13" idx="3"/>
            <a:endCxn id="72" idx="1"/>
          </p:cNvCxnSpPr>
          <p:nvPr/>
        </p:nvCxnSpPr>
        <p:spPr>
          <a:xfrm flipV="1">
            <a:off x="3024320" y="4933425"/>
            <a:ext cx="1983259" cy="4846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Arrow Connector 196"/>
          <p:cNvCxnSpPr>
            <a:stCxn id="13" idx="3"/>
            <a:endCxn id="76" idx="1"/>
          </p:cNvCxnSpPr>
          <p:nvPr/>
        </p:nvCxnSpPr>
        <p:spPr>
          <a:xfrm flipV="1">
            <a:off x="3024320" y="5415335"/>
            <a:ext cx="1983259" cy="27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Arrow Connector 198"/>
          <p:cNvCxnSpPr>
            <a:stCxn id="13" idx="3"/>
            <a:endCxn id="78" idx="1"/>
          </p:cNvCxnSpPr>
          <p:nvPr/>
        </p:nvCxnSpPr>
        <p:spPr>
          <a:xfrm>
            <a:off x="3024320" y="5418049"/>
            <a:ext cx="1983259" cy="4969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Arrow Connector 200"/>
          <p:cNvCxnSpPr>
            <a:stCxn id="14" idx="3"/>
            <a:endCxn id="53" idx="1"/>
          </p:cNvCxnSpPr>
          <p:nvPr/>
        </p:nvCxnSpPr>
        <p:spPr>
          <a:xfrm flipV="1">
            <a:off x="3024320" y="2041594"/>
            <a:ext cx="1983259" cy="38761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Arrow Connector 202"/>
          <p:cNvCxnSpPr>
            <a:stCxn id="14" idx="3"/>
            <a:endCxn id="55" idx="1"/>
          </p:cNvCxnSpPr>
          <p:nvPr/>
        </p:nvCxnSpPr>
        <p:spPr>
          <a:xfrm flipV="1">
            <a:off x="3024320" y="2523505"/>
            <a:ext cx="1983259" cy="33942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Arrow Connector 204"/>
          <p:cNvCxnSpPr>
            <a:stCxn id="14" idx="3"/>
            <a:endCxn id="57" idx="1"/>
          </p:cNvCxnSpPr>
          <p:nvPr/>
        </p:nvCxnSpPr>
        <p:spPr>
          <a:xfrm flipV="1">
            <a:off x="3024320" y="3005421"/>
            <a:ext cx="1983259" cy="29123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Arrow Connector 206"/>
          <p:cNvCxnSpPr>
            <a:stCxn id="14" idx="3"/>
            <a:endCxn id="59" idx="1"/>
          </p:cNvCxnSpPr>
          <p:nvPr/>
        </p:nvCxnSpPr>
        <p:spPr>
          <a:xfrm flipV="1">
            <a:off x="3024320" y="3487331"/>
            <a:ext cx="1983259" cy="24304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Straight Arrow Connector 208"/>
          <p:cNvCxnSpPr>
            <a:stCxn id="14" idx="3"/>
            <a:endCxn id="65" idx="1"/>
          </p:cNvCxnSpPr>
          <p:nvPr/>
        </p:nvCxnSpPr>
        <p:spPr>
          <a:xfrm flipV="1">
            <a:off x="3024320" y="3969599"/>
            <a:ext cx="1986349" cy="19481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Arrow Connector 210"/>
          <p:cNvCxnSpPr>
            <a:stCxn id="14" idx="3"/>
            <a:endCxn id="69" idx="1"/>
          </p:cNvCxnSpPr>
          <p:nvPr/>
        </p:nvCxnSpPr>
        <p:spPr>
          <a:xfrm flipV="1">
            <a:off x="3024320" y="4451509"/>
            <a:ext cx="1983259" cy="14662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Arrow Connector 212"/>
          <p:cNvCxnSpPr>
            <a:stCxn id="14" idx="3"/>
            <a:endCxn id="72" idx="1"/>
          </p:cNvCxnSpPr>
          <p:nvPr/>
        </p:nvCxnSpPr>
        <p:spPr>
          <a:xfrm flipV="1">
            <a:off x="3024320" y="4933425"/>
            <a:ext cx="1983259" cy="9843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Straight Arrow Connector 214"/>
          <p:cNvCxnSpPr>
            <a:stCxn id="14" idx="3"/>
            <a:endCxn id="76" idx="1"/>
          </p:cNvCxnSpPr>
          <p:nvPr/>
        </p:nvCxnSpPr>
        <p:spPr>
          <a:xfrm flipV="1">
            <a:off x="3024320" y="5415335"/>
            <a:ext cx="1983259" cy="5024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Arrow Connector 216"/>
          <p:cNvCxnSpPr>
            <a:stCxn id="14" idx="3"/>
            <a:endCxn id="78" idx="1"/>
          </p:cNvCxnSpPr>
          <p:nvPr/>
        </p:nvCxnSpPr>
        <p:spPr>
          <a:xfrm flipV="1">
            <a:off x="3024320" y="5915043"/>
            <a:ext cx="1983259" cy="27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9" name="TextBox 218"/>
          <p:cNvSpPr txBox="1"/>
          <p:nvPr/>
        </p:nvSpPr>
        <p:spPr>
          <a:xfrm>
            <a:off x="7080424" y="3325981"/>
            <a:ext cx="18257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smtClean="0">
                <a:solidFill>
                  <a:prstClr val="black"/>
                </a:solidFill>
              </a:rPr>
              <a:t>Overlapping </a:t>
            </a:r>
            <a:r>
              <a:rPr lang="en-SG" dirty="0" err="1" smtClean="0">
                <a:solidFill>
                  <a:prstClr val="black"/>
                </a:solidFill>
              </a:rPr>
              <a:t>subproblems</a:t>
            </a:r>
            <a:r>
              <a:rPr lang="en-SG" dirty="0" smtClean="0">
                <a:solidFill>
                  <a:prstClr val="black"/>
                </a:solidFill>
              </a:rPr>
              <a:t>!</a:t>
            </a:r>
            <a:endParaRPr lang="en-SG" b="1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639411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smtClean="0"/>
              <a:t>Subtask 4: </a:t>
            </a:r>
            <a:br>
              <a:rPr lang="en-SG" dirty="0" smtClean="0"/>
            </a:br>
            <a:r>
              <a:rPr lang="en-SG" dirty="0" smtClean="0"/>
              <a:t>Dynamic Programming</a:t>
            </a:r>
            <a:endParaRPr lang="en-SG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SG" i="1">
                        <a:latin typeface="Cambria Math" panose="02040503050406030204" pitchFamily="18" charset="0"/>
                      </a:rPr>
                      <m:t>𝑑𝑝</m:t>
                    </m:r>
                    <m:d>
                      <m:dPr>
                        <m:ctrlPr>
                          <a:rPr lang="en-SG" i="1">
                            <a:latin typeface="Cambria Math"/>
                          </a:rPr>
                        </m:ctrlPr>
                      </m:dPr>
                      <m:e>
                        <m:r>
                          <a:rPr lang="en-SG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SG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SG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</m:oMath>
                </a14:m>
                <a:r>
                  <a:rPr lang="en-SG" dirty="0"/>
                  <a:t>: no. of lucky numbers with </a:t>
                </a:r>
                <a:r>
                  <a:rPr lang="en-SG" b="1" i="1" dirty="0"/>
                  <a:t>p</a:t>
                </a:r>
                <a:r>
                  <a:rPr lang="en-SG" dirty="0"/>
                  <a:t> digits and </a:t>
                </a:r>
                <a:r>
                  <a:rPr lang="en-SG" b="1" i="1" dirty="0"/>
                  <a:t>d</a:t>
                </a:r>
                <a:r>
                  <a:rPr lang="en-SG" dirty="0"/>
                  <a:t> as first </a:t>
                </a:r>
                <a:r>
                  <a:rPr lang="en-SG" dirty="0" smtClean="0"/>
                  <a:t>digit</a:t>
                </a:r>
              </a:p>
              <a:p>
                <a:pPr marL="0" indent="0">
                  <a:buNone/>
                </a:pPr>
                <a:r>
                  <a:rPr lang="en-SG" b="1" dirty="0" smtClean="0"/>
                  <a:t>Base Cases</a:t>
                </a:r>
              </a:p>
              <a:p>
                <a14:m>
                  <m:oMath xmlns:m="http://schemas.openxmlformats.org/officeDocument/2006/math">
                    <m:r>
                      <a:rPr lang="en-SG" i="1">
                        <a:latin typeface="Cambria Math" panose="02040503050406030204" pitchFamily="18" charset="0"/>
                      </a:rPr>
                      <m:t>𝑑𝑝</m:t>
                    </m:r>
                    <m:d>
                      <m:dPr>
                        <m:ctrlPr>
                          <a:rPr lang="en-SG" i="1">
                            <a:latin typeface="Cambria Math"/>
                          </a:rPr>
                        </m:ctrlPr>
                      </m:dPr>
                      <m:e>
                        <m:r>
                          <a:rPr lang="en-SG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SG" i="1">
                            <a:latin typeface="Cambria Math" panose="02040503050406030204" pitchFamily="18" charset="0"/>
                          </a:rPr>
                          <m:t>, 4</m:t>
                        </m:r>
                      </m:e>
                    </m:d>
                    <m:r>
                      <a:rPr lang="en-SG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SG" i="1" smtClean="0">
                        <a:latin typeface="Cambria Math" panose="02040503050406030204" pitchFamily="18" charset="0"/>
                      </a:rPr>
                      <m:t>0 </m:t>
                    </m:r>
                  </m:oMath>
                </a14:m>
                <a:endParaRPr lang="en-SG" dirty="0" smtClean="0"/>
              </a:p>
              <a:p>
                <a:pPr lvl="1"/>
                <a:r>
                  <a:rPr lang="en-SG" dirty="0" smtClean="0"/>
                  <a:t>Any number with 4 isn’t a lucky number</a:t>
                </a:r>
              </a:p>
              <a:p>
                <a14:m>
                  <m:oMath xmlns:m="http://schemas.openxmlformats.org/officeDocument/2006/math">
                    <m:r>
                      <a:rPr lang="en-SG" i="1">
                        <a:latin typeface="Cambria Math" panose="02040503050406030204" pitchFamily="18" charset="0"/>
                      </a:rPr>
                      <m:t>𝑑𝑝</m:t>
                    </m:r>
                    <m:d>
                      <m:dPr>
                        <m:ctrlPr>
                          <a:rPr lang="en-SG" i="1">
                            <a:latin typeface="Cambria Math"/>
                          </a:rPr>
                        </m:ctrlPr>
                      </m:dPr>
                      <m:e>
                        <m:r>
                          <a:rPr lang="en-SG" i="1">
                            <a:latin typeface="Cambria Math" panose="02040503050406030204" pitchFamily="18" charset="0"/>
                          </a:rPr>
                          <m:t>1, </m:t>
                        </m:r>
                        <m:r>
                          <a:rPr lang="en-SG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SG" i="1">
                        <a:latin typeface="Cambria Math" panose="02040503050406030204" pitchFamily="18" charset="0"/>
                      </a:rPr>
                      <m:t>=0 </m:t>
                    </m:r>
                  </m:oMath>
                </a14:m>
                <a:endParaRPr lang="en-SG" dirty="0"/>
              </a:p>
              <a:p>
                <a:pPr lvl="1"/>
                <a:r>
                  <a:rPr lang="en-SG" dirty="0" smtClean="0"/>
                  <a:t>0 is not a lucky number</a:t>
                </a:r>
              </a:p>
              <a:p>
                <a14:m>
                  <m:oMath xmlns:m="http://schemas.openxmlformats.org/officeDocument/2006/math">
                    <m:r>
                      <a:rPr lang="en-SG" i="1">
                        <a:latin typeface="Cambria Math" panose="02040503050406030204" pitchFamily="18" charset="0"/>
                      </a:rPr>
                      <m:t>𝑑𝑝</m:t>
                    </m:r>
                    <m:d>
                      <m:dPr>
                        <m:ctrlPr>
                          <a:rPr lang="en-SG" i="1">
                            <a:latin typeface="Cambria Math"/>
                          </a:rPr>
                        </m:ctrlPr>
                      </m:dPr>
                      <m:e>
                        <m:r>
                          <a:rPr lang="en-SG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SG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SG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  <m:r>
                      <a:rPr lang="en-SG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SG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SG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SG" dirty="0"/>
              </a:p>
              <a:p>
                <a:pPr lvl="1"/>
                <a:r>
                  <a:rPr lang="en-SG" dirty="0" smtClean="0"/>
                  <a:t>Any number with 1 digit is a lucky number (other than 4 and 0)</a:t>
                </a:r>
              </a:p>
            </p:txBody>
          </p:sp>
        </mc:Choice>
        <mc:Fallback xmlns=""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62691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smtClean="0"/>
              <a:t>Subtask 4: </a:t>
            </a:r>
            <a:br>
              <a:rPr lang="en-SG" dirty="0" smtClean="0"/>
            </a:br>
            <a:r>
              <a:rPr lang="en-SG" dirty="0" smtClean="0"/>
              <a:t>Dynamic Programming</a:t>
            </a:r>
            <a:endParaRPr lang="en-SG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17387"/>
                <a:ext cx="7886700" cy="4351338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SG" i="1" smtClean="0">
                        <a:latin typeface="Cambria Math" panose="02040503050406030204" pitchFamily="18" charset="0"/>
                      </a:rPr>
                      <m:t>𝑑𝑝</m:t>
                    </m:r>
                    <m:d>
                      <m:dPr>
                        <m:ctrlPr>
                          <a:rPr lang="en-SG" i="1">
                            <a:latin typeface="Cambria Math"/>
                          </a:rPr>
                        </m:ctrlPr>
                      </m:dPr>
                      <m:e>
                        <m:r>
                          <a:rPr lang="en-SG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SG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SG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</m:oMath>
                </a14:m>
                <a:r>
                  <a:rPr lang="en-SG" dirty="0"/>
                  <a:t>: no. of lucky numbers with </a:t>
                </a:r>
                <a:r>
                  <a:rPr lang="en-SG" b="1" i="1" dirty="0"/>
                  <a:t>p</a:t>
                </a:r>
                <a:r>
                  <a:rPr lang="en-SG" dirty="0"/>
                  <a:t> digits and </a:t>
                </a:r>
                <a:r>
                  <a:rPr lang="en-SG" b="1" i="1" dirty="0"/>
                  <a:t>d</a:t>
                </a:r>
                <a:r>
                  <a:rPr lang="en-SG" dirty="0"/>
                  <a:t> as first </a:t>
                </a:r>
                <a:r>
                  <a:rPr lang="en-SG" dirty="0" smtClean="0"/>
                  <a:t>digit</a:t>
                </a:r>
              </a:p>
              <a:p>
                <a:pPr marL="0" indent="0">
                  <a:buNone/>
                </a:pPr>
                <a:r>
                  <a:rPr lang="en-SG" b="1" dirty="0" smtClean="0"/>
                  <a:t>Transition</a:t>
                </a:r>
                <a:endParaRPr lang="en-SG" b="1" dirty="0"/>
              </a:p>
              <a:p>
                <a14:m>
                  <m:oMath xmlns:m="http://schemas.openxmlformats.org/officeDocument/2006/math">
                    <m:r>
                      <a:rPr lang="en-SG" i="1">
                        <a:latin typeface="Cambria Math" panose="02040503050406030204" pitchFamily="18" charset="0"/>
                      </a:rPr>
                      <m:t>𝑑𝑝</m:t>
                    </m:r>
                    <m:d>
                      <m:dPr>
                        <m:ctrlPr>
                          <a:rPr lang="en-SG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SG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SG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SG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</m:oMath>
                </a14:m>
                <a:r>
                  <a:rPr lang="en-SG" b="1" i="1" dirty="0"/>
                  <a:t>= </a:t>
                </a:r>
              </a:p>
              <a:p>
                <a:pPr lvl="1"/>
                <a:r>
                  <a:rPr lang="en-SG" dirty="0"/>
                  <a:t>if </a:t>
                </a:r>
                <a:r>
                  <a:rPr lang="en-SG" b="1" dirty="0"/>
                  <a:t>d</a:t>
                </a:r>
                <a:r>
                  <a:rPr lang="en-SG" dirty="0"/>
                  <a:t> is 1</a:t>
                </a:r>
              </a:p>
              <a:p>
                <a:pPr lvl="2"/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SG" i="1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SG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SG" i="1">
                            <a:latin typeface="Cambria Math" panose="02040503050406030204" pitchFamily="18" charset="0"/>
                          </a:rPr>
                          <m:t>𝑑𝑝</m:t>
                        </m:r>
                        <m:d>
                          <m:dPr>
                            <m:ctrlPr>
                              <a:rPr lang="en-SG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SG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SG" i="1">
                                <a:latin typeface="Cambria Math" panose="02040503050406030204" pitchFamily="18" charset="0"/>
                              </a:rPr>
                              <m:t>−1, </m:t>
                            </m:r>
                            <m:r>
                              <a:rPr lang="en-SG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e>
                    </m:nary>
                  </m:oMath>
                </a14:m>
                <a:r>
                  <a:rPr lang="en-SG" dirty="0"/>
                  <a:t> where </a:t>
                </a:r>
                <a14:m>
                  <m:oMath xmlns:m="http://schemas.openxmlformats.org/officeDocument/2006/math">
                    <m:r>
                      <a:rPr lang="en-SG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SG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SG" i="1">
                        <a:latin typeface="Cambria Math" panose="02040503050406030204" pitchFamily="18" charset="0"/>
                      </a:rPr>
                      <m:t>{0, 1, 2, 5, 6, 7, 8, 9}</m:t>
                    </m:r>
                  </m:oMath>
                </a14:m>
                <a:endParaRPr lang="en-SG" dirty="0"/>
              </a:p>
              <a:p>
                <a:pPr lvl="1"/>
                <a:r>
                  <a:rPr lang="en-SG" dirty="0"/>
                  <a:t>if </a:t>
                </a:r>
                <a:r>
                  <a:rPr lang="en-SG" b="1" dirty="0"/>
                  <a:t>d</a:t>
                </a:r>
                <a:r>
                  <a:rPr lang="en-SG" dirty="0"/>
                  <a:t> is </a:t>
                </a:r>
                <a:r>
                  <a:rPr lang="en-SG" dirty="0">
                    <a:solidFill>
                      <a:srgbClr val="FF0000"/>
                    </a:solidFill>
                  </a:rPr>
                  <a:t>not</a:t>
                </a:r>
                <a:r>
                  <a:rPr lang="en-SG" dirty="0"/>
                  <a:t> 1</a:t>
                </a:r>
              </a:p>
              <a:p>
                <a:pPr lvl="2"/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SG" i="1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SG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SG" i="1">
                            <a:latin typeface="Cambria Math" panose="02040503050406030204" pitchFamily="18" charset="0"/>
                          </a:rPr>
                          <m:t>𝑑𝑝</m:t>
                        </m:r>
                        <m:d>
                          <m:dPr>
                            <m:ctrlPr>
                              <a:rPr lang="en-SG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SG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SG" i="1">
                                <a:latin typeface="Cambria Math" panose="02040503050406030204" pitchFamily="18" charset="0"/>
                              </a:rPr>
                              <m:t>−1, </m:t>
                            </m:r>
                            <m:r>
                              <a:rPr lang="en-SG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e>
                    </m:nary>
                  </m:oMath>
                </a14:m>
                <a:r>
                  <a:rPr lang="en-SG" dirty="0"/>
                  <a:t> where </a:t>
                </a:r>
                <a14:m>
                  <m:oMath xmlns:m="http://schemas.openxmlformats.org/officeDocument/2006/math">
                    <m:r>
                      <a:rPr lang="en-SG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SG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SG" i="1">
                        <a:latin typeface="Cambria Math" panose="02040503050406030204" pitchFamily="18" charset="0"/>
                      </a:rPr>
                      <m:t>{0, 1, 2, 3, 5, 6, 7, 8, 9}</m:t>
                    </m:r>
                  </m:oMath>
                </a14:m>
                <a:endParaRPr lang="en-SG" dirty="0"/>
              </a:p>
              <a:p>
                <a:pPr marL="0" indent="0">
                  <a:buNone/>
                </a:pPr>
                <a:r>
                  <a:rPr lang="en-SG" b="1" dirty="0" smtClean="0"/>
                  <a:t>Computing Answer</a:t>
                </a:r>
                <a:endParaRPr lang="en-SG" b="1" dirty="0"/>
              </a:p>
              <a:p>
                <a:pPr lvl="1"/>
                <a:r>
                  <a:rPr lang="en-SG" dirty="0" smtClean="0"/>
                  <a:t>If </a:t>
                </a:r>
                <a14:m>
                  <m:oMath xmlns:m="http://schemas.openxmlformats.org/officeDocument/2006/math">
                    <m:r>
                      <a:rPr lang="en-SG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SG" i="1" baseline="-2500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SG" dirty="0"/>
                  <a:t> has </a:t>
                </a:r>
                <a14:m>
                  <m:oMath xmlns:m="http://schemas.openxmlformats.org/officeDocument/2006/math">
                    <m:r>
                      <a:rPr lang="en-SG" i="1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SG" dirty="0"/>
                  <a:t> </a:t>
                </a:r>
                <a:r>
                  <a:rPr lang="en-SG" dirty="0" smtClean="0"/>
                  <a:t>digits and of the form </a:t>
                </a:r>
                <a14:m>
                  <m:oMath xmlns:m="http://schemas.openxmlformats.org/officeDocument/2006/math">
                    <m:r>
                      <a:rPr lang="en-SG" b="0" i="1" smtClean="0">
                        <a:latin typeface="Cambria Math" panose="02040503050406030204" pitchFamily="18" charset="0"/>
                      </a:rPr>
                      <m:t>10</m:t>
                    </m:r>
                    <m:r>
                      <a:rPr lang="en-SG" b="0" i="1" baseline="30000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SG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SG" i="1" dirty="0"/>
              </a:p>
              <a:p>
                <a:pPr lvl="2"/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SG" i="1" smtClean="0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SG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SG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SG" b="0" i="1" smtClean="0">
                            <a:latin typeface="Cambria Math" panose="02040503050406030204" pitchFamily="18" charset="0"/>
                          </a:rPr>
                          <m:t>9</m:t>
                        </m:r>
                      </m:sup>
                      <m:e>
                        <m:r>
                          <a:rPr lang="en-SG" i="1">
                            <a:latin typeface="Cambria Math" panose="02040503050406030204" pitchFamily="18" charset="0"/>
                          </a:rPr>
                          <m:t>𝑑𝑝</m:t>
                        </m:r>
                        <m:d>
                          <m:dPr>
                            <m:ctrlPr>
                              <a:rPr lang="en-SG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SG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  <m:r>
                              <a:rPr lang="en-SG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SG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e>
                    </m:nary>
                  </m:oMath>
                </a14:m>
                <a:endParaRPr lang="en-SG" dirty="0"/>
              </a:p>
            </p:txBody>
          </p:sp>
        </mc:Choice>
        <mc:Fallback xmlns=""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17387"/>
                <a:ext cx="10515600" cy="4351338"/>
              </a:xfrm>
              <a:blipFill rotWithShape="0">
                <a:blip r:embed="rId2"/>
                <a:stretch>
                  <a:fillRect l="-1217" t="-2241" b="-13866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60114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smtClean="0"/>
              <a:t>Subtask 5</a:t>
            </a:r>
            <a:endParaRPr lang="en-SG" b="1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en-SG" dirty="0" smtClean="0"/>
          </a:p>
          <a:p>
            <a:endParaRPr lang="en-SG" dirty="0" smtClean="0"/>
          </a:p>
          <a:p>
            <a:r>
              <a:rPr lang="en-SG" dirty="0" smtClean="0"/>
              <a:t>We need a more efficient way of counting lucky numbers</a:t>
            </a:r>
          </a:p>
          <a:p>
            <a:r>
              <a:rPr lang="en-SG" dirty="0" smtClean="0"/>
              <a:t>What if we break it down into digits?</a:t>
            </a:r>
          </a:p>
          <a:p>
            <a:pPr lvl="1"/>
            <a:r>
              <a:rPr lang="en-SG" dirty="0" smtClean="0">
                <a:solidFill>
                  <a:srgbClr val="000000"/>
                </a:solidFill>
              </a:rPr>
              <a:t>If the current digit is 7, what are the possible next digits?</a:t>
            </a:r>
          </a:p>
          <a:p>
            <a:pPr lvl="2"/>
            <a:r>
              <a:rPr lang="en-SG" dirty="0" smtClean="0">
                <a:solidFill>
                  <a:srgbClr val="000000"/>
                </a:solidFill>
              </a:rPr>
              <a:t>0, 1, 2, 3, 5, 6, 7, 8, 9</a:t>
            </a:r>
          </a:p>
          <a:p>
            <a:pPr lvl="1"/>
            <a:r>
              <a:rPr lang="en-SG" dirty="0" smtClean="0">
                <a:solidFill>
                  <a:srgbClr val="000000"/>
                </a:solidFill>
              </a:rPr>
              <a:t>If </a:t>
            </a:r>
            <a:r>
              <a:rPr lang="en-SG" dirty="0">
                <a:solidFill>
                  <a:srgbClr val="000000"/>
                </a:solidFill>
              </a:rPr>
              <a:t>the current digit is </a:t>
            </a:r>
            <a:r>
              <a:rPr lang="en-SG" dirty="0" smtClean="0">
                <a:solidFill>
                  <a:srgbClr val="000000"/>
                </a:solidFill>
              </a:rPr>
              <a:t>1, </a:t>
            </a:r>
            <a:r>
              <a:rPr lang="en-SG" dirty="0">
                <a:solidFill>
                  <a:srgbClr val="000000"/>
                </a:solidFill>
              </a:rPr>
              <a:t>what are the possible next </a:t>
            </a:r>
            <a:r>
              <a:rPr lang="en-SG" dirty="0" smtClean="0">
                <a:solidFill>
                  <a:srgbClr val="000000"/>
                </a:solidFill>
              </a:rPr>
              <a:t>digits?</a:t>
            </a:r>
          </a:p>
          <a:p>
            <a:pPr lvl="2"/>
            <a:r>
              <a:rPr lang="en-SG" dirty="0" smtClean="0">
                <a:solidFill>
                  <a:srgbClr val="000000"/>
                </a:solidFill>
              </a:rPr>
              <a:t>0, 1, 2, 5, 6, 7, 8, 9</a:t>
            </a:r>
          </a:p>
          <a:p>
            <a:pPr lvl="1"/>
            <a:r>
              <a:rPr lang="en-SG" dirty="0" smtClean="0">
                <a:solidFill>
                  <a:srgbClr val="000000"/>
                </a:solidFill>
              </a:rPr>
              <a:t>If </a:t>
            </a:r>
            <a:r>
              <a:rPr lang="en-SG" dirty="0">
                <a:solidFill>
                  <a:srgbClr val="000000"/>
                </a:solidFill>
              </a:rPr>
              <a:t>the current digit is 4</a:t>
            </a:r>
            <a:r>
              <a:rPr lang="en-SG" dirty="0" smtClean="0">
                <a:solidFill>
                  <a:srgbClr val="000000"/>
                </a:solidFill>
              </a:rPr>
              <a:t>, </a:t>
            </a:r>
            <a:r>
              <a:rPr lang="en-SG" dirty="0">
                <a:solidFill>
                  <a:srgbClr val="000000"/>
                </a:solidFill>
              </a:rPr>
              <a:t>what are the possible next digits</a:t>
            </a:r>
            <a:r>
              <a:rPr lang="en-SG" dirty="0" smtClean="0">
                <a:solidFill>
                  <a:srgbClr val="000000"/>
                </a:solidFill>
              </a:rPr>
              <a:t>?</a:t>
            </a:r>
          </a:p>
          <a:p>
            <a:pPr lvl="2"/>
            <a:r>
              <a:rPr lang="en-SG" dirty="0" smtClean="0">
                <a:solidFill>
                  <a:srgbClr val="000000"/>
                </a:solidFill>
              </a:rPr>
              <a:t>None! (No lucky number can be formed)</a:t>
            </a:r>
            <a:endParaRPr lang="en-SG" dirty="0">
              <a:solidFill>
                <a:srgbClr val="000000"/>
              </a:solidFill>
            </a:endParaRPr>
          </a:p>
          <a:p>
            <a:pPr lvl="1"/>
            <a:endParaRPr lang="en-SG" dirty="0" smtClean="0">
              <a:solidFill>
                <a:srgbClr val="000000"/>
              </a:solidFill>
            </a:endParaRPr>
          </a:p>
        </p:txBody>
      </p:sp>
      <p:pic>
        <p:nvPicPr>
          <p:cNvPr id="7" name="Content Placeholder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744"/>
          <a:stretch/>
        </p:blipFill>
        <p:spPr>
          <a:xfrm>
            <a:off x="685800" y="1385567"/>
            <a:ext cx="7696200" cy="319669"/>
          </a:xfrm>
          <a:prstGeom prst="rect">
            <a:avLst/>
          </a:prstGeom>
        </p:spPr>
      </p:pic>
      <p:pic>
        <p:nvPicPr>
          <p:cNvPr id="8" name="Content Placeholder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" t="49873" r="-337" b="13915"/>
          <a:stretch/>
        </p:blipFill>
        <p:spPr>
          <a:xfrm>
            <a:off x="685800" y="1705233"/>
            <a:ext cx="7696200" cy="873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694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Subtask 2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000" dirty="0" smtClean="0"/>
                  <a:t>Input: a N</a:t>
                </a:r>
                <a:r>
                  <a:rPr lang="en-US" sz="2000" dirty="0">
                    <a:sym typeface="Symbol"/>
                  </a:rPr>
                  <a:t></a:t>
                </a:r>
                <a:r>
                  <a:rPr lang="en-US" sz="2000" dirty="0"/>
                  <a:t>M cloth with </a:t>
                </a:r>
                <a:r>
                  <a:rPr lang="en-US" sz="2000" dirty="0" smtClean="0"/>
                  <a:t>one hole at (</a:t>
                </a:r>
                <a:r>
                  <a:rPr lang="en-US" sz="2000" dirty="0" err="1" smtClean="0"/>
                  <a:t>x,y</a:t>
                </a:r>
                <a:r>
                  <a:rPr lang="en-US" sz="2000" dirty="0" smtClean="0"/>
                  <a:t>), </a:t>
                </a:r>
                <a:r>
                  <a:rPr lang="en-US" sz="2000" dirty="0"/>
                  <a:t>K=1.</a:t>
                </a:r>
              </a:p>
              <a:p>
                <a:endParaRPr lang="en-US" sz="2000" dirty="0" smtClean="0"/>
              </a:p>
              <a:p>
                <a:r>
                  <a:rPr lang="en-US" sz="2000" dirty="0" smtClean="0"/>
                  <a:t>The </a:t>
                </a:r>
                <a:r>
                  <a:rPr lang="en-US" sz="2000" dirty="0"/>
                  <a:t>total number of rectangles is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i="1">
                                  <a:latin typeface="Cambria Math"/>
                                </a:rPr>
                                <m:t>𝑁</m:t>
                              </m:r>
                              <m:r>
                                <a:rPr lang="en-US" sz="2000" b="0" i="1" smtClean="0">
                                  <a:latin typeface="Cambria Math"/>
                                </a:rPr>
                                <m:t>+1</m:t>
                              </m:r>
                            </m:e>
                          </m:mr>
                          <m:m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2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i="1">
                                  <a:latin typeface="Cambria Math"/>
                                </a:rPr>
                                <m:t>𝑀</m:t>
                              </m:r>
                              <m:r>
                                <a:rPr lang="en-US" sz="2000" b="0" i="1" smtClean="0">
                                  <a:latin typeface="Cambria Math"/>
                                </a:rPr>
                                <m:t>+1</m:t>
                              </m:r>
                            </m:e>
                          </m:mr>
                          <m:m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2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000" dirty="0"/>
                  <a:t>.</a:t>
                </a:r>
                <a:endParaRPr lang="en-US" sz="2000" dirty="0" smtClean="0"/>
              </a:p>
              <a:p>
                <a:r>
                  <a:rPr lang="en-US" sz="2000" dirty="0" smtClean="0"/>
                  <a:t>The number of rectangles covering (</a:t>
                </a:r>
                <a:r>
                  <a:rPr lang="en-US" sz="2000" dirty="0" err="1" smtClean="0"/>
                  <a:t>x,y</a:t>
                </a:r>
                <a:r>
                  <a:rPr lang="en-US" sz="2000" dirty="0" smtClean="0"/>
                  <a:t>) is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/>
                      </a:rPr>
                      <m:t>𝑥</m:t>
                    </m:r>
                    <m:d>
                      <m:dPr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/>
                          </a:rPr>
                          <m:t>𝑀</m:t>
                        </m:r>
                        <m:r>
                          <a:rPr lang="en-US" sz="2000" i="1">
                            <a:latin typeface="Cambria Math"/>
                          </a:rPr>
                          <m:t>−</m:t>
                        </m:r>
                        <m:r>
                          <a:rPr lang="en-US" sz="2000" i="1">
                            <a:latin typeface="Cambria Math"/>
                          </a:rPr>
                          <m:t>𝑥</m:t>
                        </m:r>
                        <m:r>
                          <a:rPr lang="en-US" sz="2000" i="1">
                            <a:latin typeface="Cambria Math"/>
                          </a:rPr>
                          <m:t>+1</m:t>
                        </m:r>
                      </m:e>
                    </m:d>
                    <m:r>
                      <a:rPr lang="en-US" sz="2000" i="1">
                        <a:latin typeface="Cambria Math"/>
                      </a:rPr>
                      <m:t>𝑦</m:t>
                    </m:r>
                    <m:r>
                      <a:rPr lang="en-US" sz="2000" i="1">
                        <a:latin typeface="Cambria Math"/>
                      </a:rPr>
                      <m:t>(</m:t>
                    </m:r>
                    <m:r>
                      <a:rPr lang="en-US" sz="2000" i="1">
                        <a:latin typeface="Cambria Math"/>
                      </a:rPr>
                      <m:t>𝑁</m:t>
                    </m:r>
                    <m:r>
                      <a:rPr lang="en-US" sz="2000" i="1">
                        <a:latin typeface="Cambria Math"/>
                      </a:rPr>
                      <m:t>−</m:t>
                    </m:r>
                    <m:r>
                      <a:rPr lang="en-US" sz="2000" i="1">
                        <a:latin typeface="Cambria Math"/>
                      </a:rPr>
                      <m:t>𝑦</m:t>
                    </m:r>
                    <m:r>
                      <a:rPr lang="en-US" sz="2000" i="1">
                        <a:latin typeface="Cambria Math"/>
                      </a:rPr>
                      <m:t>+1)</m:t>
                    </m:r>
                  </m:oMath>
                </a14:m>
                <a:r>
                  <a:rPr lang="en-US" sz="2000" dirty="0" smtClean="0"/>
                  <a:t>.</a:t>
                </a:r>
              </a:p>
              <a:p>
                <a:r>
                  <a:rPr lang="en-US" sz="2000" dirty="0" smtClean="0"/>
                  <a:t>Hence, the answer is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i="1">
                                  <a:latin typeface="Cambria Math"/>
                                </a:rPr>
                                <m:t>𝑁</m:t>
                              </m:r>
                              <m:r>
                                <a:rPr lang="en-US" sz="2000" b="0" i="1" smtClean="0">
                                  <a:latin typeface="Cambria Math"/>
                                </a:rPr>
                                <m:t>+1</m:t>
                              </m:r>
                            </m:e>
                          </m:mr>
                          <m:m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2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i="1">
                                  <a:latin typeface="Cambria Math"/>
                                </a:rPr>
                                <m:t>𝑀</m:t>
                              </m:r>
                              <m:r>
                                <a:rPr lang="en-US" sz="2000" b="0" i="1" smtClean="0">
                                  <a:latin typeface="Cambria Math"/>
                                </a:rPr>
                                <m:t>+1</m:t>
                              </m:r>
                            </m:e>
                          </m:mr>
                          <m:m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2</m:t>
                              </m:r>
                            </m:e>
                          </m:mr>
                        </m:m>
                      </m:e>
                    </m:d>
                    <m:r>
                      <a:rPr lang="en-US" sz="2000" b="0" i="1" smtClean="0">
                        <a:latin typeface="Cambria Math"/>
                      </a:rPr>
                      <m:t>−</m:t>
                    </m:r>
                    <m:r>
                      <a:rPr lang="en-US" sz="2000" b="0" i="1" smtClean="0">
                        <a:latin typeface="Cambria Math"/>
                      </a:rPr>
                      <m:t>𝑥</m:t>
                    </m:r>
                    <m:d>
                      <m:dPr>
                        <m:ctrlPr>
                          <a:rPr lang="en-US" sz="2000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/>
                          </a:rPr>
                          <m:t>𝑀</m:t>
                        </m:r>
                        <m:r>
                          <a:rPr lang="en-US" sz="2000" b="0" i="1" smtClean="0">
                            <a:latin typeface="Cambria Math"/>
                          </a:rPr>
                          <m:t>−</m:t>
                        </m:r>
                        <m:r>
                          <a:rPr lang="en-US" sz="2000" b="0" i="1" smtClean="0">
                            <a:latin typeface="Cambria Math"/>
                          </a:rPr>
                          <m:t>𝑥</m:t>
                        </m:r>
                        <m:r>
                          <a:rPr lang="en-US" sz="2000" b="0" i="1" smtClean="0">
                            <a:latin typeface="Cambria Math"/>
                          </a:rPr>
                          <m:t>+1</m:t>
                        </m:r>
                      </m:e>
                    </m:d>
                    <m:r>
                      <a:rPr lang="en-US" sz="2000" b="0" i="1" smtClean="0">
                        <a:latin typeface="Cambria Math"/>
                      </a:rPr>
                      <m:t>𝑦</m:t>
                    </m:r>
                    <m:r>
                      <a:rPr lang="en-US" sz="2000" b="0" i="1" smtClean="0">
                        <a:latin typeface="Cambria Math"/>
                      </a:rPr>
                      <m:t>(</m:t>
                    </m:r>
                    <m:r>
                      <a:rPr lang="en-US" sz="2000" b="0" i="1" smtClean="0">
                        <a:latin typeface="Cambria Math"/>
                      </a:rPr>
                      <m:t>𝑁</m:t>
                    </m:r>
                    <m:r>
                      <a:rPr lang="en-US" sz="2000" b="0" i="1" smtClean="0">
                        <a:latin typeface="Cambria Math"/>
                      </a:rPr>
                      <m:t>−</m:t>
                    </m:r>
                    <m:r>
                      <a:rPr lang="en-US" sz="2000" b="0" i="1" smtClean="0">
                        <a:latin typeface="Cambria Math"/>
                      </a:rPr>
                      <m:t>𝑦</m:t>
                    </m:r>
                    <m:r>
                      <a:rPr lang="en-US" sz="2000" b="0" i="1" smtClean="0">
                        <a:latin typeface="Cambria Math"/>
                      </a:rPr>
                      <m:t>+1)</m:t>
                    </m:r>
                  </m:oMath>
                </a14:m>
                <a:r>
                  <a:rPr lang="en-US" sz="2000" dirty="0" smtClean="0"/>
                  <a:t>.</a:t>
                </a:r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593" t="-9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2590800" y="4876800"/>
            <a:ext cx="3048000" cy="16002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>
            <a:off x="2590800" y="5715000"/>
            <a:ext cx="30480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3962400" y="4876800"/>
            <a:ext cx="0" cy="160020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3347992" y="5334000"/>
            <a:ext cx="1224008" cy="9144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286000" y="5523706"/>
            <a:ext cx="293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y</a:t>
            </a:r>
            <a:endParaRPr lang="en-US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3825938" y="4495800"/>
            <a:ext cx="2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x</a:t>
            </a:r>
            <a:endParaRPr lang="en-US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2286000" y="5181600"/>
            <a:ext cx="367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</a:t>
            </a:r>
            <a:r>
              <a:rPr lang="en-US" baseline="-25000" dirty="0" smtClean="0"/>
              <a:t>1</a:t>
            </a:r>
            <a:endParaRPr lang="en-US" baseline="-25000" dirty="0"/>
          </a:p>
        </p:txBody>
      </p:sp>
      <p:sp>
        <p:nvSpPr>
          <p:cNvPr id="13" name="TextBox 12"/>
          <p:cNvSpPr txBox="1"/>
          <p:nvPr/>
        </p:nvSpPr>
        <p:spPr>
          <a:xfrm>
            <a:off x="2286000" y="5879068"/>
            <a:ext cx="367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</a:t>
            </a:r>
            <a:r>
              <a:rPr lang="en-US" baseline="-25000" dirty="0" smtClean="0"/>
              <a:t>2</a:t>
            </a:r>
            <a:endParaRPr lang="en-US" baseline="-25000" dirty="0"/>
          </a:p>
        </p:txBody>
      </p:sp>
      <p:sp>
        <p:nvSpPr>
          <p:cNvPr id="14" name="TextBox 13"/>
          <p:cNvSpPr txBox="1"/>
          <p:nvPr/>
        </p:nvSpPr>
        <p:spPr>
          <a:xfrm>
            <a:off x="3347993" y="4495800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r>
              <a:rPr lang="en-US" baseline="-25000" dirty="0" smtClean="0"/>
              <a:t>1</a:t>
            </a:r>
            <a:endParaRPr lang="en-US" baseline="-25000" dirty="0"/>
          </a:p>
        </p:txBody>
      </p:sp>
      <p:sp>
        <p:nvSpPr>
          <p:cNvPr id="15" name="TextBox 14"/>
          <p:cNvSpPr txBox="1"/>
          <p:nvPr/>
        </p:nvSpPr>
        <p:spPr>
          <a:xfrm>
            <a:off x="4262393" y="4495800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r>
              <a:rPr lang="en-US" baseline="-25000" dirty="0" smtClean="0"/>
              <a:t>2</a:t>
            </a:r>
            <a:endParaRPr lang="en-US" baseline="-25000" dirty="0"/>
          </a:p>
        </p:txBody>
      </p:sp>
    </p:spTree>
    <p:extLst>
      <p:ext uri="{BB962C8B-B14F-4D97-AF65-F5344CB8AC3E}">
        <p14:creationId xmlns:p14="http://schemas.microsoft.com/office/powerpoint/2010/main" val="3183512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smtClean="0"/>
              <a:t>Subtask 5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Content Placeholder 4"/>
              <p:cNvSpPr>
                <a:spLocks noGrp="1"/>
              </p:cNvSpPr>
              <p:nvPr>
                <p:ph idx="1"/>
              </p:nvPr>
            </p:nvSpPr>
            <p:spPr>
              <a:xfrm>
                <a:off x="605178" y="1668998"/>
                <a:ext cx="1337621" cy="551786"/>
              </a:xfrm>
            </p:spPr>
            <p:txBody>
              <a:bodyPr>
                <a:normAutofit fontScale="85000" lnSpcReduction="10000"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SG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SG" i="1" baseline="-2500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SG" i="1" baseline="-2500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SG" dirty="0" smtClean="0"/>
                  <a:t> = 257</a:t>
                </a:r>
                <a:endParaRPr lang="en-SG" dirty="0" smtClean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122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06902" y="1668998"/>
                <a:ext cx="1783495" cy="551786"/>
              </a:xfrm>
              <a:blipFill rotWithShape="0">
                <a:blip r:embed="rId2"/>
                <a:stretch>
                  <a:fillRect t="-18889" b="-18889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5" name="Rounded Rectangle 124"/>
          <p:cNvSpPr/>
          <p:nvPr/>
        </p:nvSpPr>
        <p:spPr>
          <a:xfrm>
            <a:off x="2570208" y="1836784"/>
            <a:ext cx="454112" cy="4150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prstClr val="white"/>
                </a:solidFill>
              </a:rPr>
              <a:t>1</a:t>
            </a:r>
            <a:endParaRPr lang="en-SG" dirty="0">
              <a:solidFill>
                <a:prstClr val="white"/>
              </a:solidFill>
            </a:endParaRPr>
          </a:p>
        </p:txBody>
      </p:sp>
      <p:sp>
        <p:nvSpPr>
          <p:cNvPr id="126" name="Rounded Rectangle 125"/>
          <p:cNvSpPr/>
          <p:nvPr/>
        </p:nvSpPr>
        <p:spPr>
          <a:xfrm>
            <a:off x="2570208" y="2318697"/>
            <a:ext cx="454112" cy="4150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prstClr val="white"/>
                </a:solidFill>
              </a:rPr>
              <a:t>2</a:t>
            </a:r>
            <a:endParaRPr lang="en-SG" dirty="0">
              <a:solidFill>
                <a:prstClr val="white"/>
              </a:solidFill>
            </a:endParaRPr>
          </a:p>
        </p:txBody>
      </p:sp>
      <p:sp>
        <p:nvSpPr>
          <p:cNvPr id="128" name="Rounded Rectangle 127"/>
          <p:cNvSpPr/>
          <p:nvPr/>
        </p:nvSpPr>
        <p:spPr>
          <a:xfrm>
            <a:off x="2570208" y="2800610"/>
            <a:ext cx="454112" cy="4150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prstClr val="white"/>
                </a:solidFill>
              </a:rPr>
              <a:t>3</a:t>
            </a:r>
            <a:endParaRPr lang="en-SG" dirty="0">
              <a:solidFill>
                <a:prstClr val="white"/>
              </a:solidFill>
            </a:endParaRPr>
          </a:p>
        </p:txBody>
      </p:sp>
      <p:sp>
        <p:nvSpPr>
          <p:cNvPr id="130" name="Rounded Rectangle 129"/>
          <p:cNvSpPr/>
          <p:nvPr/>
        </p:nvSpPr>
        <p:spPr>
          <a:xfrm>
            <a:off x="2570208" y="3282522"/>
            <a:ext cx="454112" cy="4150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prstClr val="white"/>
                </a:solidFill>
              </a:rPr>
              <a:t>5</a:t>
            </a:r>
            <a:endParaRPr lang="en-SG" dirty="0">
              <a:solidFill>
                <a:prstClr val="white"/>
              </a:solidFill>
            </a:endParaRPr>
          </a:p>
        </p:txBody>
      </p:sp>
      <p:sp>
        <p:nvSpPr>
          <p:cNvPr id="132" name="Rounded Rectangle 131"/>
          <p:cNvSpPr/>
          <p:nvPr/>
        </p:nvSpPr>
        <p:spPr>
          <a:xfrm>
            <a:off x="2573298" y="3764788"/>
            <a:ext cx="454112" cy="4150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prstClr val="white"/>
                </a:solidFill>
              </a:rPr>
              <a:t>6</a:t>
            </a:r>
            <a:endParaRPr lang="en-SG" dirty="0">
              <a:solidFill>
                <a:prstClr val="white"/>
              </a:solidFill>
            </a:endParaRPr>
          </a:p>
        </p:txBody>
      </p:sp>
      <p:sp>
        <p:nvSpPr>
          <p:cNvPr id="134" name="Rounded Rectangle 133"/>
          <p:cNvSpPr/>
          <p:nvPr/>
        </p:nvSpPr>
        <p:spPr>
          <a:xfrm>
            <a:off x="2570208" y="4246701"/>
            <a:ext cx="454112" cy="4150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prstClr val="white"/>
                </a:solidFill>
              </a:rPr>
              <a:t>7</a:t>
            </a:r>
            <a:endParaRPr lang="en-SG" dirty="0">
              <a:solidFill>
                <a:prstClr val="white"/>
              </a:solidFill>
            </a:endParaRPr>
          </a:p>
        </p:txBody>
      </p:sp>
      <p:sp>
        <p:nvSpPr>
          <p:cNvPr id="136" name="Rounded Rectangle 135"/>
          <p:cNvSpPr/>
          <p:nvPr/>
        </p:nvSpPr>
        <p:spPr>
          <a:xfrm>
            <a:off x="2570208" y="4728614"/>
            <a:ext cx="454112" cy="4150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prstClr val="white"/>
                </a:solidFill>
              </a:rPr>
              <a:t>8</a:t>
            </a:r>
            <a:endParaRPr lang="en-SG" dirty="0">
              <a:solidFill>
                <a:prstClr val="white"/>
              </a:solidFill>
            </a:endParaRPr>
          </a:p>
        </p:txBody>
      </p:sp>
      <p:sp>
        <p:nvSpPr>
          <p:cNvPr id="138" name="Rounded Rectangle 137"/>
          <p:cNvSpPr/>
          <p:nvPr/>
        </p:nvSpPr>
        <p:spPr>
          <a:xfrm>
            <a:off x="2570208" y="5210527"/>
            <a:ext cx="454112" cy="4150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prstClr val="white"/>
                </a:solidFill>
              </a:rPr>
              <a:t>9</a:t>
            </a:r>
            <a:endParaRPr lang="en-SG" dirty="0">
              <a:solidFill>
                <a:prstClr val="white"/>
              </a:solidFill>
            </a:endParaRPr>
          </a:p>
        </p:txBody>
      </p:sp>
      <p:sp>
        <p:nvSpPr>
          <p:cNvPr id="140" name="Rounded Rectangle 139"/>
          <p:cNvSpPr/>
          <p:nvPr/>
        </p:nvSpPr>
        <p:spPr>
          <a:xfrm>
            <a:off x="2570208" y="5710235"/>
            <a:ext cx="454112" cy="4150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prstClr val="white"/>
                </a:solidFill>
              </a:rPr>
              <a:t>0</a:t>
            </a:r>
            <a:endParaRPr lang="en-SG" dirty="0">
              <a:solidFill>
                <a:prstClr val="white"/>
              </a:solidFill>
            </a:endParaRPr>
          </a:p>
        </p:txBody>
      </p:sp>
      <p:sp>
        <p:nvSpPr>
          <p:cNvPr id="160" name="Rounded Rectangle 159"/>
          <p:cNvSpPr/>
          <p:nvPr/>
        </p:nvSpPr>
        <p:spPr>
          <a:xfrm>
            <a:off x="3379576" y="1836784"/>
            <a:ext cx="3268363" cy="415049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400" dirty="0" smtClean="0">
                <a:solidFill>
                  <a:prstClr val="white"/>
                </a:solidFill>
              </a:rPr>
              <a:t>1, 2, 5, 6, 7, 8, 9, 0</a:t>
            </a:r>
            <a:endParaRPr lang="en-SG" sz="1400" dirty="0">
              <a:solidFill>
                <a:prstClr val="white"/>
              </a:solidFill>
            </a:endParaRPr>
          </a:p>
        </p:txBody>
      </p:sp>
      <p:sp>
        <p:nvSpPr>
          <p:cNvPr id="162" name="Rounded Rectangle 161"/>
          <p:cNvSpPr/>
          <p:nvPr/>
        </p:nvSpPr>
        <p:spPr>
          <a:xfrm>
            <a:off x="3379575" y="2318697"/>
            <a:ext cx="3268363" cy="4150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400" dirty="0" smtClean="0">
                <a:solidFill>
                  <a:prstClr val="white"/>
                </a:solidFill>
              </a:rPr>
              <a:t>1, 2, 3, 5, 6, 7, 8, 9, 0</a:t>
            </a:r>
            <a:endParaRPr lang="en-SG" sz="1400" dirty="0">
              <a:solidFill>
                <a:prstClr val="white"/>
              </a:solidFill>
            </a:endParaRPr>
          </a:p>
        </p:txBody>
      </p:sp>
      <p:sp>
        <p:nvSpPr>
          <p:cNvPr id="164" name="Rounded Rectangle 163"/>
          <p:cNvSpPr/>
          <p:nvPr/>
        </p:nvSpPr>
        <p:spPr>
          <a:xfrm>
            <a:off x="3379575" y="2800609"/>
            <a:ext cx="3268363" cy="4150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400" dirty="0" smtClean="0">
                <a:solidFill>
                  <a:prstClr val="white"/>
                </a:solidFill>
              </a:rPr>
              <a:t>1, 2, 3, 5, 6, 7, 8, 9, 0</a:t>
            </a:r>
            <a:endParaRPr lang="en-SG" sz="1400" dirty="0">
              <a:solidFill>
                <a:prstClr val="white"/>
              </a:solidFill>
            </a:endParaRPr>
          </a:p>
        </p:txBody>
      </p:sp>
      <p:sp>
        <p:nvSpPr>
          <p:cNvPr id="166" name="Rounded Rectangle 165"/>
          <p:cNvSpPr/>
          <p:nvPr/>
        </p:nvSpPr>
        <p:spPr>
          <a:xfrm>
            <a:off x="3379575" y="3282522"/>
            <a:ext cx="3268363" cy="4150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400" dirty="0" smtClean="0">
                <a:solidFill>
                  <a:prstClr val="white"/>
                </a:solidFill>
              </a:rPr>
              <a:t>1, 2, 3, 5, 6, 7, 8, 9, 0</a:t>
            </a:r>
            <a:endParaRPr lang="en-SG" sz="1400" dirty="0">
              <a:solidFill>
                <a:prstClr val="white"/>
              </a:solidFill>
            </a:endParaRPr>
          </a:p>
        </p:txBody>
      </p:sp>
      <p:sp>
        <p:nvSpPr>
          <p:cNvPr id="168" name="Rounded Rectangle 167"/>
          <p:cNvSpPr/>
          <p:nvPr/>
        </p:nvSpPr>
        <p:spPr>
          <a:xfrm>
            <a:off x="3379575" y="3764789"/>
            <a:ext cx="3268363" cy="4150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400" dirty="0" smtClean="0">
                <a:solidFill>
                  <a:prstClr val="white"/>
                </a:solidFill>
              </a:rPr>
              <a:t>1, 2, 3, 5, 6, 7, 8, 9, 0</a:t>
            </a:r>
            <a:endParaRPr lang="en-SG" sz="1400" dirty="0">
              <a:solidFill>
                <a:prstClr val="white"/>
              </a:solidFill>
            </a:endParaRPr>
          </a:p>
        </p:txBody>
      </p:sp>
      <p:sp>
        <p:nvSpPr>
          <p:cNvPr id="170" name="Rounded Rectangle 169"/>
          <p:cNvSpPr/>
          <p:nvPr/>
        </p:nvSpPr>
        <p:spPr>
          <a:xfrm>
            <a:off x="3379574" y="4246701"/>
            <a:ext cx="3268363" cy="4150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400" dirty="0" smtClean="0">
                <a:solidFill>
                  <a:prstClr val="white"/>
                </a:solidFill>
              </a:rPr>
              <a:t>1, 2, 3, 5, 6, 7, 8, 9, 0</a:t>
            </a:r>
            <a:endParaRPr lang="en-SG" sz="1400" dirty="0">
              <a:solidFill>
                <a:prstClr val="white"/>
              </a:solidFill>
            </a:endParaRPr>
          </a:p>
        </p:txBody>
      </p:sp>
      <p:sp>
        <p:nvSpPr>
          <p:cNvPr id="172" name="Rounded Rectangle 171"/>
          <p:cNvSpPr/>
          <p:nvPr/>
        </p:nvSpPr>
        <p:spPr>
          <a:xfrm>
            <a:off x="3379575" y="4728614"/>
            <a:ext cx="3268363" cy="4150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400" dirty="0" smtClean="0">
                <a:solidFill>
                  <a:prstClr val="white"/>
                </a:solidFill>
              </a:rPr>
              <a:t>1, 2, 3, 5, 6, 7, 8, 9, 0</a:t>
            </a:r>
            <a:endParaRPr lang="en-SG" sz="1400" dirty="0">
              <a:solidFill>
                <a:prstClr val="white"/>
              </a:solidFill>
            </a:endParaRPr>
          </a:p>
        </p:txBody>
      </p:sp>
      <p:sp>
        <p:nvSpPr>
          <p:cNvPr id="174" name="Rounded Rectangle 173"/>
          <p:cNvSpPr/>
          <p:nvPr/>
        </p:nvSpPr>
        <p:spPr>
          <a:xfrm>
            <a:off x="3379575" y="5210527"/>
            <a:ext cx="3268363" cy="4150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400" dirty="0" smtClean="0">
                <a:solidFill>
                  <a:prstClr val="white"/>
                </a:solidFill>
              </a:rPr>
              <a:t>1, 2, 3, 5, 6, 7, 8, 9, 0</a:t>
            </a:r>
            <a:endParaRPr lang="en-SG" sz="1400" dirty="0">
              <a:solidFill>
                <a:prstClr val="white"/>
              </a:solidFill>
            </a:endParaRPr>
          </a:p>
        </p:txBody>
      </p:sp>
      <p:sp>
        <p:nvSpPr>
          <p:cNvPr id="176" name="Rounded Rectangle 175"/>
          <p:cNvSpPr/>
          <p:nvPr/>
        </p:nvSpPr>
        <p:spPr>
          <a:xfrm>
            <a:off x="3379575" y="5710234"/>
            <a:ext cx="3268363" cy="4150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400" dirty="0" smtClean="0">
                <a:solidFill>
                  <a:prstClr val="white"/>
                </a:solidFill>
              </a:rPr>
              <a:t>1, 2, 3, 5, 6, 7, 8, 9, 0</a:t>
            </a:r>
            <a:endParaRPr lang="en-SG" sz="1400" dirty="0">
              <a:solidFill>
                <a:prstClr val="white"/>
              </a:solidFill>
            </a:endParaRPr>
          </a:p>
        </p:txBody>
      </p:sp>
      <p:cxnSp>
        <p:nvCxnSpPr>
          <p:cNvPr id="178" name="Straight Arrow Connector 177"/>
          <p:cNvCxnSpPr>
            <a:stCxn id="125" idx="3"/>
            <a:endCxn id="160" idx="1"/>
          </p:cNvCxnSpPr>
          <p:nvPr/>
        </p:nvCxnSpPr>
        <p:spPr>
          <a:xfrm>
            <a:off x="3024319" y="2044306"/>
            <a:ext cx="3552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Arrow Connector 179"/>
          <p:cNvCxnSpPr>
            <a:stCxn id="126" idx="3"/>
            <a:endCxn id="162" idx="1"/>
          </p:cNvCxnSpPr>
          <p:nvPr/>
        </p:nvCxnSpPr>
        <p:spPr>
          <a:xfrm>
            <a:off x="3024320" y="2526219"/>
            <a:ext cx="3552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Arrow Connector 181"/>
          <p:cNvCxnSpPr>
            <a:stCxn id="128" idx="3"/>
            <a:endCxn id="164" idx="1"/>
          </p:cNvCxnSpPr>
          <p:nvPr/>
        </p:nvCxnSpPr>
        <p:spPr>
          <a:xfrm flipV="1">
            <a:off x="3024320" y="3008134"/>
            <a:ext cx="35525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Arrow Connector 183"/>
          <p:cNvCxnSpPr>
            <a:stCxn id="130" idx="3"/>
            <a:endCxn id="166" idx="1"/>
          </p:cNvCxnSpPr>
          <p:nvPr/>
        </p:nvCxnSpPr>
        <p:spPr>
          <a:xfrm flipV="1">
            <a:off x="3024320" y="3490046"/>
            <a:ext cx="35525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Arrow Connector 185"/>
          <p:cNvCxnSpPr>
            <a:stCxn id="132" idx="3"/>
            <a:endCxn id="168" idx="1"/>
          </p:cNvCxnSpPr>
          <p:nvPr/>
        </p:nvCxnSpPr>
        <p:spPr>
          <a:xfrm>
            <a:off x="3027410" y="3972313"/>
            <a:ext cx="35216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Arrow Connector 187"/>
          <p:cNvCxnSpPr>
            <a:stCxn id="134" idx="3"/>
            <a:endCxn id="170" idx="1"/>
          </p:cNvCxnSpPr>
          <p:nvPr/>
        </p:nvCxnSpPr>
        <p:spPr>
          <a:xfrm>
            <a:off x="3024319" y="4454223"/>
            <a:ext cx="35525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Arrow Connector 189"/>
          <p:cNvCxnSpPr>
            <a:stCxn id="136" idx="3"/>
            <a:endCxn id="172" idx="1"/>
          </p:cNvCxnSpPr>
          <p:nvPr/>
        </p:nvCxnSpPr>
        <p:spPr>
          <a:xfrm>
            <a:off x="3024320" y="4936136"/>
            <a:ext cx="3552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Arrow Connector 191"/>
          <p:cNvCxnSpPr>
            <a:stCxn id="138" idx="3"/>
            <a:endCxn id="174" idx="1"/>
          </p:cNvCxnSpPr>
          <p:nvPr/>
        </p:nvCxnSpPr>
        <p:spPr>
          <a:xfrm>
            <a:off x="3024320" y="5418049"/>
            <a:ext cx="3552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Arrow Connector 193"/>
          <p:cNvCxnSpPr>
            <a:stCxn id="140" idx="3"/>
            <a:endCxn id="176" idx="1"/>
          </p:cNvCxnSpPr>
          <p:nvPr/>
        </p:nvCxnSpPr>
        <p:spPr>
          <a:xfrm flipV="1">
            <a:off x="3024320" y="5917759"/>
            <a:ext cx="35525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2" name="Rounded Rectangle 201"/>
          <p:cNvSpPr/>
          <p:nvPr/>
        </p:nvSpPr>
        <p:spPr>
          <a:xfrm>
            <a:off x="725967" y="2731032"/>
            <a:ext cx="454112" cy="4150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prstClr val="white"/>
                </a:solidFill>
              </a:rPr>
              <a:t>1</a:t>
            </a:r>
            <a:endParaRPr lang="en-SG" dirty="0">
              <a:solidFill>
                <a:prstClr val="white"/>
              </a:solidFill>
            </a:endParaRPr>
          </a:p>
        </p:txBody>
      </p:sp>
      <p:cxnSp>
        <p:nvCxnSpPr>
          <p:cNvPr id="204" name="Straight Arrow Connector 203"/>
          <p:cNvCxnSpPr>
            <a:stCxn id="202" idx="3"/>
            <a:endCxn id="125" idx="1"/>
          </p:cNvCxnSpPr>
          <p:nvPr/>
        </p:nvCxnSpPr>
        <p:spPr>
          <a:xfrm flipV="1">
            <a:off x="1180078" y="2044306"/>
            <a:ext cx="1390130" cy="89424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6" name="Straight Arrow Connector 205"/>
          <p:cNvCxnSpPr>
            <a:stCxn id="202" idx="3"/>
            <a:endCxn id="126" idx="1"/>
          </p:cNvCxnSpPr>
          <p:nvPr/>
        </p:nvCxnSpPr>
        <p:spPr>
          <a:xfrm flipV="1">
            <a:off x="1180078" y="2526222"/>
            <a:ext cx="1390130" cy="412335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8" name="Straight Arrow Connector 207"/>
          <p:cNvCxnSpPr>
            <a:stCxn id="202" idx="3"/>
            <a:endCxn id="130" idx="1"/>
          </p:cNvCxnSpPr>
          <p:nvPr/>
        </p:nvCxnSpPr>
        <p:spPr>
          <a:xfrm>
            <a:off x="1180078" y="2938557"/>
            <a:ext cx="1390130" cy="551491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0" name="Straight Arrow Connector 209"/>
          <p:cNvCxnSpPr>
            <a:stCxn id="202" idx="3"/>
            <a:endCxn id="132" idx="1"/>
          </p:cNvCxnSpPr>
          <p:nvPr/>
        </p:nvCxnSpPr>
        <p:spPr>
          <a:xfrm>
            <a:off x="1180078" y="2938554"/>
            <a:ext cx="1393220" cy="1033756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2" name="Straight Arrow Connector 211"/>
          <p:cNvCxnSpPr>
            <a:stCxn id="202" idx="3"/>
            <a:endCxn id="134" idx="1"/>
          </p:cNvCxnSpPr>
          <p:nvPr/>
        </p:nvCxnSpPr>
        <p:spPr>
          <a:xfrm>
            <a:off x="1180078" y="2938555"/>
            <a:ext cx="1390130" cy="151566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4" name="Straight Arrow Connector 213"/>
          <p:cNvCxnSpPr>
            <a:stCxn id="202" idx="3"/>
            <a:endCxn id="136" idx="1"/>
          </p:cNvCxnSpPr>
          <p:nvPr/>
        </p:nvCxnSpPr>
        <p:spPr>
          <a:xfrm>
            <a:off x="1180078" y="2938554"/>
            <a:ext cx="1390130" cy="1997582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6" name="Straight Arrow Connector 215"/>
          <p:cNvCxnSpPr>
            <a:stCxn id="202" idx="3"/>
            <a:endCxn id="138" idx="1"/>
          </p:cNvCxnSpPr>
          <p:nvPr/>
        </p:nvCxnSpPr>
        <p:spPr>
          <a:xfrm>
            <a:off x="1180078" y="2938557"/>
            <a:ext cx="1390130" cy="2479495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9" name="Straight Arrow Connector 218"/>
          <p:cNvCxnSpPr>
            <a:stCxn id="202" idx="3"/>
            <a:endCxn id="140" idx="1"/>
          </p:cNvCxnSpPr>
          <p:nvPr/>
        </p:nvCxnSpPr>
        <p:spPr>
          <a:xfrm>
            <a:off x="1180078" y="2938557"/>
            <a:ext cx="1390130" cy="297920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6" name="TextBox 225"/>
          <p:cNvSpPr txBox="1"/>
          <p:nvPr/>
        </p:nvSpPr>
        <p:spPr>
          <a:xfrm>
            <a:off x="117086" y="5075872"/>
            <a:ext cx="194031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 smtClean="0">
                <a:solidFill>
                  <a:prstClr val="black"/>
                </a:solidFill>
              </a:rPr>
              <a:t>Counts how many lucky numbers with: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 smtClean="0">
                <a:solidFill>
                  <a:prstClr val="black"/>
                </a:solidFill>
              </a:rPr>
              <a:t>exactly 3 digits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 smtClean="0">
                <a:solidFill>
                  <a:prstClr val="black"/>
                </a:solidFill>
              </a:rPr>
              <a:t>starting with 1</a:t>
            </a:r>
          </a:p>
        </p:txBody>
      </p:sp>
    </p:spTree>
    <p:extLst>
      <p:ext uri="{BB962C8B-B14F-4D97-AF65-F5344CB8AC3E}">
        <p14:creationId xmlns:p14="http://schemas.microsoft.com/office/powerpoint/2010/main" val="152842959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smtClean="0"/>
              <a:t>Subtask 5</a:t>
            </a:r>
            <a:endParaRPr lang="en-SG" dirty="0"/>
          </a:p>
        </p:txBody>
      </p:sp>
      <p:sp>
        <p:nvSpPr>
          <p:cNvPr id="41" name="Rounded Rectangle 40"/>
          <p:cNvSpPr/>
          <p:nvPr/>
        </p:nvSpPr>
        <p:spPr>
          <a:xfrm>
            <a:off x="725967" y="4381318"/>
            <a:ext cx="454112" cy="415049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prstClr val="white"/>
                </a:solidFill>
              </a:rPr>
              <a:t>2</a:t>
            </a:r>
            <a:endParaRPr lang="en-SG" dirty="0">
              <a:solidFill>
                <a:prstClr val="white"/>
              </a:solidFill>
            </a:endParaRPr>
          </a:p>
        </p:txBody>
      </p:sp>
      <p:sp>
        <p:nvSpPr>
          <p:cNvPr id="42" name="Rounded Rectangle 41"/>
          <p:cNvSpPr/>
          <p:nvPr/>
        </p:nvSpPr>
        <p:spPr>
          <a:xfrm>
            <a:off x="2570208" y="1836784"/>
            <a:ext cx="454112" cy="4150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prstClr val="white"/>
                </a:solidFill>
              </a:rPr>
              <a:t>1</a:t>
            </a:r>
            <a:endParaRPr lang="en-SG" dirty="0">
              <a:solidFill>
                <a:prstClr val="white"/>
              </a:solidFill>
            </a:endParaRPr>
          </a:p>
        </p:txBody>
      </p:sp>
      <p:sp>
        <p:nvSpPr>
          <p:cNvPr id="43" name="Rounded Rectangle 42"/>
          <p:cNvSpPr/>
          <p:nvPr/>
        </p:nvSpPr>
        <p:spPr>
          <a:xfrm>
            <a:off x="2570208" y="2318697"/>
            <a:ext cx="454112" cy="4150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prstClr val="white"/>
                </a:solidFill>
              </a:rPr>
              <a:t>2</a:t>
            </a:r>
            <a:endParaRPr lang="en-SG" dirty="0">
              <a:solidFill>
                <a:prstClr val="white"/>
              </a:solidFill>
            </a:endParaRPr>
          </a:p>
        </p:txBody>
      </p:sp>
      <p:sp>
        <p:nvSpPr>
          <p:cNvPr id="44" name="Rounded Rectangle 43"/>
          <p:cNvSpPr/>
          <p:nvPr/>
        </p:nvSpPr>
        <p:spPr>
          <a:xfrm>
            <a:off x="2570208" y="2800610"/>
            <a:ext cx="454112" cy="4150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prstClr val="white"/>
                </a:solidFill>
              </a:rPr>
              <a:t>3</a:t>
            </a:r>
            <a:endParaRPr lang="en-SG" dirty="0">
              <a:solidFill>
                <a:prstClr val="white"/>
              </a:solidFill>
            </a:endParaRPr>
          </a:p>
        </p:txBody>
      </p:sp>
      <p:sp>
        <p:nvSpPr>
          <p:cNvPr id="45" name="Rounded Rectangle 44"/>
          <p:cNvSpPr/>
          <p:nvPr/>
        </p:nvSpPr>
        <p:spPr>
          <a:xfrm>
            <a:off x="2570208" y="3282522"/>
            <a:ext cx="454112" cy="415049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prstClr val="white"/>
                </a:solidFill>
              </a:rPr>
              <a:t>5</a:t>
            </a:r>
            <a:endParaRPr lang="en-SG" dirty="0">
              <a:solidFill>
                <a:prstClr val="white"/>
              </a:solidFill>
            </a:endParaRPr>
          </a:p>
        </p:txBody>
      </p:sp>
      <p:cxnSp>
        <p:nvCxnSpPr>
          <p:cNvPr id="51" name="Straight Arrow Connector 50"/>
          <p:cNvCxnSpPr>
            <a:stCxn id="41" idx="3"/>
            <a:endCxn id="42" idx="1"/>
          </p:cNvCxnSpPr>
          <p:nvPr/>
        </p:nvCxnSpPr>
        <p:spPr>
          <a:xfrm flipV="1">
            <a:off x="1180078" y="2044306"/>
            <a:ext cx="1390130" cy="25445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41" idx="3"/>
            <a:endCxn id="43" idx="1"/>
          </p:cNvCxnSpPr>
          <p:nvPr/>
        </p:nvCxnSpPr>
        <p:spPr>
          <a:xfrm flipV="1">
            <a:off x="1180078" y="2526222"/>
            <a:ext cx="1390130" cy="2062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41" idx="3"/>
            <a:endCxn id="44" idx="1"/>
          </p:cNvCxnSpPr>
          <p:nvPr/>
        </p:nvCxnSpPr>
        <p:spPr>
          <a:xfrm flipV="1">
            <a:off x="1180078" y="3008132"/>
            <a:ext cx="1390130" cy="1580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41" idx="3"/>
            <a:endCxn id="45" idx="1"/>
          </p:cNvCxnSpPr>
          <p:nvPr/>
        </p:nvCxnSpPr>
        <p:spPr>
          <a:xfrm flipV="1">
            <a:off x="1180078" y="3490048"/>
            <a:ext cx="1390130" cy="10987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ounded Rectangle 59"/>
          <p:cNvSpPr/>
          <p:nvPr/>
        </p:nvSpPr>
        <p:spPr>
          <a:xfrm>
            <a:off x="3379576" y="1836784"/>
            <a:ext cx="3268363" cy="415049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400" dirty="0" smtClean="0">
                <a:solidFill>
                  <a:prstClr val="white"/>
                </a:solidFill>
              </a:rPr>
              <a:t>1, 2, 5, 6, 7, 8, 9, 0</a:t>
            </a:r>
            <a:endParaRPr lang="en-SG" sz="1400" dirty="0">
              <a:solidFill>
                <a:prstClr val="white"/>
              </a:solidFill>
            </a:endParaRPr>
          </a:p>
        </p:txBody>
      </p:sp>
      <p:sp>
        <p:nvSpPr>
          <p:cNvPr id="61" name="Rounded Rectangle 60"/>
          <p:cNvSpPr/>
          <p:nvPr/>
        </p:nvSpPr>
        <p:spPr>
          <a:xfrm>
            <a:off x="3379575" y="2318697"/>
            <a:ext cx="3268363" cy="4150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400" dirty="0" smtClean="0">
                <a:solidFill>
                  <a:prstClr val="white"/>
                </a:solidFill>
              </a:rPr>
              <a:t>1, 2, 3, 5, 6, 7, 8, 9, 0</a:t>
            </a:r>
            <a:endParaRPr lang="en-SG" sz="1400" dirty="0">
              <a:solidFill>
                <a:prstClr val="white"/>
              </a:solidFill>
            </a:endParaRPr>
          </a:p>
        </p:txBody>
      </p:sp>
      <p:sp>
        <p:nvSpPr>
          <p:cNvPr id="62" name="Rounded Rectangle 61"/>
          <p:cNvSpPr/>
          <p:nvPr/>
        </p:nvSpPr>
        <p:spPr>
          <a:xfrm>
            <a:off x="3379575" y="2800609"/>
            <a:ext cx="3268363" cy="4150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400" dirty="0" smtClean="0">
                <a:solidFill>
                  <a:prstClr val="white"/>
                </a:solidFill>
              </a:rPr>
              <a:t>1, 2, 3, 5, 6, 7, 8, 9, 0</a:t>
            </a:r>
            <a:endParaRPr lang="en-SG" sz="1400" dirty="0">
              <a:solidFill>
                <a:prstClr val="white"/>
              </a:solidFill>
            </a:endParaRPr>
          </a:p>
        </p:txBody>
      </p:sp>
      <p:sp>
        <p:nvSpPr>
          <p:cNvPr id="63" name="Rounded Rectangle 62"/>
          <p:cNvSpPr/>
          <p:nvPr/>
        </p:nvSpPr>
        <p:spPr>
          <a:xfrm>
            <a:off x="3379575" y="3282522"/>
            <a:ext cx="3268363" cy="415049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400" dirty="0" smtClean="0">
                <a:solidFill>
                  <a:prstClr val="white"/>
                </a:solidFill>
              </a:rPr>
              <a:t>1, 2, 3, 5, 6, </a:t>
            </a:r>
            <a:r>
              <a:rPr lang="en-SG" sz="1400" b="1" dirty="0" smtClean="0">
                <a:solidFill>
                  <a:prstClr val="white"/>
                </a:solidFill>
              </a:rPr>
              <a:t>7</a:t>
            </a:r>
            <a:endParaRPr lang="en-SG" sz="1400" b="1" dirty="0">
              <a:solidFill>
                <a:prstClr val="white"/>
              </a:solidFill>
            </a:endParaRPr>
          </a:p>
        </p:txBody>
      </p:sp>
      <p:cxnSp>
        <p:nvCxnSpPr>
          <p:cNvPr id="69" name="Straight Arrow Connector 68"/>
          <p:cNvCxnSpPr>
            <a:stCxn id="42" idx="3"/>
            <a:endCxn id="60" idx="1"/>
          </p:cNvCxnSpPr>
          <p:nvPr/>
        </p:nvCxnSpPr>
        <p:spPr>
          <a:xfrm>
            <a:off x="3024319" y="2044306"/>
            <a:ext cx="3552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stCxn id="43" idx="3"/>
            <a:endCxn id="61" idx="1"/>
          </p:cNvCxnSpPr>
          <p:nvPr/>
        </p:nvCxnSpPr>
        <p:spPr>
          <a:xfrm>
            <a:off x="3024320" y="2526219"/>
            <a:ext cx="3552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stCxn id="44" idx="3"/>
            <a:endCxn id="62" idx="1"/>
          </p:cNvCxnSpPr>
          <p:nvPr/>
        </p:nvCxnSpPr>
        <p:spPr>
          <a:xfrm flipV="1">
            <a:off x="3024320" y="3008134"/>
            <a:ext cx="35525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>
            <a:stCxn id="45" idx="3"/>
            <a:endCxn id="63" idx="1"/>
          </p:cNvCxnSpPr>
          <p:nvPr/>
        </p:nvCxnSpPr>
        <p:spPr>
          <a:xfrm flipV="1">
            <a:off x="3024320" y="3490046"/>
            <a:ext cx="35525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Content Placeholder 4"/>
              <p:cNvSpPr>
                <a:spLocks noGrp="1"/>
              </p:cNvSpPr>
              <p:nvPr>
                <p:ph idx="1"/>
              </p:nvPr>
            </p:nvSpPr>
            <p:spPr>
              <a:xfrm>
                <a:off x="605178" y="1668998"/>
                <a:ext cx="1337621" cy="551786"/>
              </a:xfrm>
            </p:spPr>
            <p:txBody>
              <a:bodyPr>
                <a:normAutofit fontScale="85000" lnSpcReduction="10000"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SG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SG" i="1" baseline="-2500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SG" i="1" baseline="-2500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SG" dirty="0" smtClean="0"/>
                  <a:t> = 257</a:t>
                </a:r>
                <a:endParaRPr lang="en-SG" dirty="0" smtClean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88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06902" y="1668998"/>
                <a:ext cx="1783495" cy="551786"/>
              </a:xfrm>
              <a:blipFill rotWithShape="0">
                <a:blip r:embed="rId2"/>
                <a:stretch>
                  <a:fillRect t="-18889" b="-18889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/>
              <p:cNvSpPr txBox="1"/>
              <p:nvPr/>
            </p:nvSpPr>
            <p:spPr>
              <a:xfrm>
                <a:off x="-167658" y="2080585"/>
                <a:ext cx="269547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SG" dirty="0" smtClean="0">
                    <a:solidFill>
                      <a:prstClr val="black"/>
                    </a:solidFill>
                  </a:rPr>
                  <a:t>Bounded by the digits of </a:t>
                </a:r>
                <a14:m>
                  <m:oMath xmlns:m="http://schemas.openxmlformats.org/officeDocument/2006/math">
                    <m:r>
                      <a:rPr lang="en-SG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SG" i="1" baseline="-250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SG" i="1" baseline="-250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SG" b="1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89" name="TextBox 8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23544" y="2080584"/>
                <a:ext cx="3593962" cy="369332"/>
              </a:xfrm>
              <a:prstGeom prst="rect">
                <a:avLst/>
              </a:prstGeom>
              <a:blipFill rotWithShape="0">
                <a:blip r:embed="rId3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/>
              <p:cNvSpPr txBox="1"/>
              <p:nvPr/>
            </p:nvSpPr>
            <p:spPr>
              <a:xfrm>
                <a:off x="117086" y="4923472"/>
                <a:ext cx="2172003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SG" dirty="0" smtClean="0">
                    <a:solidFill>
                      <a:prstClr val="black"/>
                    </a:solidFill>
                  </a:rPr>
                  <a:t>Counts how many lucky numbers with: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SG" dirty="0" smtClean="0">
                    <a:solidFill>
                      <a:prstClr val="black"/>
                    </a:solidFill>
                  </a:rPr>
                  <a:t>exactly 3 digits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SG" dirty="0" smtClean="0">
                    <a:solidFill>
                      <a:prstClr val="black"/>
                    </a:solidFill>
                  </a:rPr>
                  <a:t>starting with </a:t>
                </a:r>
                <a:r>
                  <a:rPr lang="en-SG" b="1" dirty="0" smtClean="0">
                    <a:solidFill>
                      <a:prstClr val="black"/>
                    </a:solidFill>
                  </a:rPr>
                  <a:t>2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SG" dirty="0" smtClean="0">
                    <a:solidFill>
                      <a:prstClr val="black"/>
                    </a:solidFill>
                  </a:rPr>
                  <a:t>Not more than </a:t>
                </a:r>
                <a14:m>
                  <m:oMath xmlns:m="http://schemas.openxmlformats.org/officeDocument/2006/math">
                    <m:r>
                      <a:rPr lang="en-SG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SG" i="1" baseline="-250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SG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90" name="TextBox 8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086" y="4923472"/>
                <a:ext cx="2172003" cy="1477328"/>
              </a:xfrm>
              <a:prstGeom prst="rect">
                <a:avLst/>
              </a:prstGeom>
              <a:blipFill rotWithShape="1">
                <a:blip r:embed="rId4"/>
                <a:stretch>
                  <a:fillRect l="-2241" t="-2066" b="-5785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/>
              <p:cNvSpPr txBox="1"/>
              <p:nvPr/>
            </p:nvSpPr>
            <p:spPr>
              <a:xfrm>
                <a:off x="2362200" y="4953000"/>
                <a:ext cx="2206710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SG" dirty="0" smtClean="0">
                    <a:solidFill>
                      <a:prstClr val="black"/>
                    </a:solidFill>
                  </a:rPr>
                  <a:t>Counts how many lucky numbers with: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SG" dirty="0" smtClean="0">
                    <a:solidFill>
                      <a:prstClr val="black"/>
                    </a:solidFill>
                  </a:rPr>
                  <a:t>exactly 3 digits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SG" dirty="0" smtClean="0">
                    <a:solidFill>
                      <a:prstClr val="black"/>
                    </a:solidFill>
                  </a:rPr>
                  <a:t>starting with </a:t>
                </a:r>
                <a:r>
                  <a:rPr lang="en-SG" b="1" dirty="0" smtClean="0">
                    <a:solidFill>
                      <a:prstClr val="black"/>
                    </a:solidFill>
                  </a:rPr>
                  <a:t>25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SG" dirty="0" smtClean="0">
                    <a:solidFill>
                      <a:prstClr val="black"/>
                    </a:solidFill>
                  </a:rPr>
                  <a:t>Not more than </a:t>
                </a:r>
                <a14:m>
                  <m:oMath xmlns:m="http://schemas.openxmlformats.org/officeDocument/2006/math">
                    <m:r>
                      <a:rPr lang="en-SG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SG" i="1" baseline="-250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SG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91" name="TextBox 9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2200" y="4953000"/>
                <a:ext cx="2206710" cy="1477328"/>
              </a:xfrm>
              <a:prstGeom prst="rect">
                <a:avLst/>
              </a:prstGeom>
              <a:blipFill rotWithShape="1">
                <a:blip r:embed="rId5"/>
                <a:stretch>
                  <a:fillRect l="-2493" t="-2066" b="-5372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1552440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smtClean="0"/>
              <a:t>Subtask 5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Content Placeholder 4"/>
              <p:cNvSpPr>
                <a:spLocks noGrp="1"/>
              </p:cNvSpPr>
              <p:nvPr>
                <p:ph idx="1"/>
              </p:nvPr>
            </p:nvSpPr>
            <p:spPr>
              <a:xfrm>
                <a:off x="605178" y="1668998"/>
                <a:ext cx="1337621" cy="551786"/>
              </a:xfrm>
            </p:spPr>
            <p:txBody>
              <a:bodyPr>
                <a:normAutofit fontScale="85000" lnSpcReduction="10000"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SG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SG" i="1" baseline="-2500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SG" i="1" baseline="-2500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SG" dirty="0" smtClean="0"/>
                  <a:t> = 257</a:t>
                </a:r>
                <a:endParaRPr lang="en-SG" dirty="0" smtClean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122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06902" y="1668998"/>
                <a:ext cx="1783495" cy="551786"/>
              </a:xfrm>
              <a:blipFill rotWithShape="0">
                <a:blip r:embed="rId2"/>
                <a:stretch>
                  <a:fillRect t="-18889" b="-18889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5" name="Rounded Rectangle 124"/>
          <p:cNvSpPr/>
          <p:nvPr/>
        </p:nvSpPr>
        <p:spPr>
          <a:xfrm>
            <a:off x="3707493" y="1211944"/>
            <a:ext cx="454112" cy="4150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prstClr val="white"/>
                </a:solidFill>
              </a:rPr>
              <a:t>1</a:t>
            </a:r>
            <a:endParaRPr lang="en-SG" dirty="0">
              <a:solidFill>
                <a:prstClr val="white"/>
              </a:solidFill>
            </a:endParaRPr>
          </a:p>
        </p:txBody>
      </p:sp>
      <p:sp>
        <p:nvSpPr>
          <p:cNvPr id="126" name="Rounded Rectangle 125"/>
          <p:cNvSpPr/>
          <p:nvPr/>
        </p:nvSpPr>
        <p:spPr>
          <a:xfrm>
            <a:off x="3707493" y="1693857"/>
            <a:ext cx="454112" cy="4150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prstClr val="white"/>
                </a:solidFill>
              </a:rPr>
              <a:t>2</a:t>
            </a:r>
            <a:endParaRPr lang="en-SG" dirty="0">
              <a:solidFill>
                <a:prstClr val="white"/>
              </a:solidFill>
            </a:endParaRPr>
          </a:p>
        </p:txBody>
      </p:sp>
      <p:sp>
        <p:nvSpPr>
          <p:cNvPr id="128" name="Rounded Rectangle 127"/>
          <p:cNvSpPr/>
          <p:nvPr/>
        </p:nvSpPr>
        <p:spPr>
          <a:xfrm>
            <a:off x="3707493" y="2175770"/>
            <a:ext cx="454112" cy="4150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prstClr val="white"/>
                </a:solidFill>
              </a:rPr>
              <a:t>3</a:t>
            </a:r>
            <a:endParaRPr lang="en-SG" dirty="0">
              <a:solidFill>
                <a:prstClr val="white"/>
              </a:solidFill>
            </a:endParaRPr>
          </a:p>
        </p:txBody>
      </p:sp>
      <p:sp>
        <p:nvSpPr>
          <p:cNvPr id="130" name="Rounded Rectangle 129"/>
          <p:cNvSpPr/>
          <p:nvPr/>
        </p:nvSpPr>
        <p:spPr>
          <a:xfrm>
            <a:off x="3707493" y="2657683"/>
            <a:ext cx="454112" cy="4150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prstClr val="white"/>
                </a:solidFill>
              </a:rPr>
              <a:t>5</a:t>
            </a:r>
            <a:endParaRPr lang="en-SG" dirty="0">
              <a:solidFill>
                <a:prstClr val="white"/>
              </a:solidFill>
            </a:endParaRPr>
          </a:p>
        </p:txBody>
      </p:sp>
      <p:sp>
        <p:nvSpPr>
          <p:cNvPr id="132" name="Rounded Rectangle 131"/>
          <p:cNvSpPr/>
          <p:nvPr/>
        </p:nvSpPr>
        <p:spPr>
          <a:xfrm>
            <a:off x="3710583" y="3139948"/>
            <a:ext cx="454112" cy="4150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prstClr val="white"/>
                </a:solidFill>
              </a:rPr>
              <a:t>6</a:t>
            </a:r>
            <a:endParaRPr lang="en-SG" dirty="0">
              <a:solidFill>
                <a:prstClr val="white"/>
              </a:solidFill>
            </a:endParaRPr>
          </a:p>
        </p:txBody>
      </p:sp>
      <p:sp>
        <p:nvSpPr>
          <p:cNvPr id="134" name="Rounded Rectangle 133"/>
          <p:cNvSpPr/>
          <p:nvPr/>
        </p:nvSpPr>
        <p:spPr>
          <a:xfrm>
            <a:off x="3707493" y="3621861"/>
            <a:ext cx="454112" cy="4150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prstClr val="white"/>
                </a:solidFill>
              </a:rPr>
              <a:t>7</a:t>
            </a:r>
            <a:endParaRPr lang="en-SG" dirty="0">
              <a:solidFill>
                <a:prstClr val="white"/>
              </a:solidFill>
            </a:endParaRPr>
          </a:p>
        </p:txBody>
      </p:sp>
      <p:sp>
        <p:nvSpPr>
          <p:cNvPr id="136" name="Rounded Rectangle 135"/>
          <p:cNvSpPr/>
          <p:nvPr/>
        </p:nvSpPr>
        <p:spPr>
          <a:xfrm>
            <a:off x="3707493" y="4103774"/>
            <a:ext cx="454112" cy="4150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prstClr val="white"/>
                </a:solidFill>
              </a:rPr>
              <a:t>8</a:t>
            </a:r>
            <a:endParaRPr lang="en-SG" dirty="0">
              <a:solidFill>
                <a:prstClr val="white"/>
              </a:solidFill>
            </a:endParaRPr>
          </a:p>
        </p:txBody>
      </p:sp>
      <p:sp>
        <p:nvSpPr>
          <p:cNvPr id="138" name="Rounded Rectangle 137"/>
          <p:cNvSpPr/>
          <p:nvPr/>
        </p:nvSpPr>
        <p:spPr>
          <a:xfrm>
            <a:off x="3707493" y="4585687"/>
            <a:ext cx="454112" cy="4150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prstClr val="white"/>
                </a:solidFill>
              </a:rPr>
              <a:t>9</a:t>
            </a:r>
            <a:endParaRPr lang="en-SG" dirty="0">
              <a:solidFill>
                <a:prstClr val="white"/>
              </a:solidFill>
            </a:endParaRPr>
          </a:p>
        </p:txBody>
      </p:sp>
      <p:sp>
        <p:nvSpPr>
          <p:cNvPr id="140" name="Rounded Rectangle 139"/>
          <p:cNvSpPr/>
          <p:nvPr/>
        </p:nvSpPr>
        <p:spPr>
          <a:xfrm>
            <a:off x="3707493" y="5085395"/>
            <a:ext cx="454112" cy="4150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prstClr val="white"/>
                </a:solidFill>
              </a:rPr>
              <a:t>0</a:t>
            </a:r>
            <a:endParaRPr lang="en-SG" dirty="0">
              <a:solidFill>
                <a:prstClr val="white"/>
              </a:solidFill>
            </a:endParaRPr>
          </a:p>
        </p:txBody>
      </p:sp>
      <p:sp>
        <p:nvSpPr>
          <p:cNvPr id="160" name="Rounded Rectangle 159"/>
          <p:cNvSpPr/>
          <p:nvPr/>
        </p:nvSpPr>
        <p:spPr>
          <a:xfrm>
            <a:off x="4516861" y="1211944"/>
            <a:ext cx="3268363" cy="415049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400" dirty="0" smtClean="0">
                <a:solidFill>
                  <a:prstClr val="white"/>
                </a:solidFill>
              </a:rPr>
              <a:t>1, 2, 5, 6, 7, 8, 9, 0</a:t>
            </a:r>
            <a:endParaRPr lang="en-SG" sz="1400" dirty="0">
              <a:solidFill>
                <a:prstClr val="white"/>
              </a:solidFill>
            </a:endParaRPr>
          </a:p>
        </p:txBody>
      </p:sp>
      <p:sp>
        <p:nvSpPr>
          <p:cNvPr id="162" name="Rounded Rectangle 161"/>
          <p:cNvSpPr/>
          <p:nvPr/>
        </p:nvSpPr>
        <p:spPr>
          <a:xfrm>
            <a:off x="4516860" y="1693857"/>
            <a:ext cx="3268363" cy="4150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400" dirty="0" smtClean="0">
                <a:solidFill>
                  <a:prstClr val="white"/>
                </a:solidFill>
              </a:rPr>
              <a:t>1, 2, 3, 5, 6, 7, 8, 9, 0</a:t>
            </a:r>
            <a:endParaRPr lang="en-SG" sz="1400" dirty="0">
              <a:solidFill>
                <a:prstClr val="white"/>
              </a:solidFill>
            </a:endParaRPr>
          </a:p>
        </p:txBody>
      </p:sp>
      <p:sp>
        <p:nvSpPr>
          <p:cNvPr id="164" name="Rounded Rectangle 163"/>
          <p:cNvSpPr/>
          <p:nvPr/>
        </p:nvSpPr>
        <p:spPr>
          <a:xfrm>
            <a:off x="4516860" y="2175769"/>
            <a:ext cx="3268363" cy="4150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400" dirty="0" smtClean="0">
                <a:solidFill>
                  <a:prstClr val="white"/>
                </a:solidFill>
              </a:rPr>
              <a:t>1, 2, 3, 5, 6, 7, 8, 9, 0</a:t>
            </a:r>
            <a:endParaRPr lang="en-SG" sz="1400" dirty="0">
              <a:solidFill>
                <a:prstClr val="white"/>
              </a:solidFill>
            </a:endParaRPr>
          </a:p>
        </p:txBody>
      </p:sp>
      <p:sp>
        <p:nvSpPr>
          <p:cNvPr id="166" name="Rounded Rectangle 165"/>
          <p:cNvSpPr/>
          <p:nvPr/>
        </p:nvSpPr>
        <p:spPr>
          <a:xfrm>
            <a:off x="4516860" y="2657682"/>
            <a:ext cx="3268363" cy="4150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400" dirty="0" smtClean="0">
                <a:solidFill>
                  <a:prstClr val="white"/>
                </a:solidFill>
              </a:rPr>
              <a:t>1, 2, 3, 5, 6, 7, 8, 9, 0</a:t>
            </a:r>
            <a:endParaRPr lang="en-SG" sz="1400" dirty="0">
              <a:solidFill>
                <a:prstClr val="white"/>
              </a:solidFill>
            </a:endParaRPr>
          </a:p>
        </p:txBody>
      </p:sp>
      <p:sp>
        <p:nvSpPr>
          <p:cNvPr id="168" name="Rounded Rectangle 167"/>
          <p:cNvSpPr/>
          <p:nvPr/>
        </p:nvSpPr>
        <p:spPr>
          <a:xfrm>
            <a:off x="4516860" y="3139949"/>
            <a:ext cx="3268363" cy="4150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400" dirty="0" smtClean="0">
                <a:solidFill>
                  <a:prstClr val="white"/>
                </a:solidFill>
              </a:rPr>
              <a:t>1, 2, 3, 5, 6, 7, 8, 9, 0</a:t>
            </a:r>
            <a:endParaRPr lang="en-SG" sz="1400" dirty="0">
              <a:solidFill>
                <a:prstClr val="white"/>
              </a:solidFill>
            </a:endParaRPr>
          </a:p>
        </p:txBody>
      </p:sp>
      <p:sp>
        <p:nvSpPr>
          <p:cNvPr id="170" name="Rounded Rectangle 169"/>
          <p:cNvSpPr/>
          <p:nvPr/>
        </p:nvSpPr>
        <p:spPr>
          <a:xfrm>
            <a:off x="4516859" y="3621861"/>
            <a:ext cx="3268363" cy="4150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400" dirty="0" smtClean="0">
                <a:solidFill>
                  <a:prstClr val="white"/>
                </a:solidFill>
              </a:rPr>
              <a:t>1, 2, 3, 5, 6, 7, 8, 9, 0</a:t>
            </a:r>
            <a:endParaRPr lang="en-SG" sz="1400" dirty="0">
              <a:solidFill>
                <a:prstClr val="white"/>
              </a:solidFill>
            </a:endParaRPr>
          </a:p>
        </p:txBody>
      </p:sp>
      <p:sp>
        <p:nvSpPr>
          <p:cNvPr id="172" name="Rounded Rectangle 171"/>
          <p:cNvSpPr/>
          <p:nvPr/>
        </p:nvSpPr>
        <p:spPr>
          <a:xfrm>
            <a:off x="4516860" y="4103774"/>
            <a:ext cx="3268363" cy="4150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400" dirty="0" smtClean="0">
                <a:solidFill>
                  <a:prstClr val="white"/>
                </a:solidFill>
              </a:rPr>
              <a:t>1, 2, 3, 5, 6, 7, 8, 9, 0</a:t>
            </a:r>
            <a:endParaRPr lang="en-SG" sz="1400" dirty="0">
              <a:solidFill>
                <a:prstClr val="white"/>
              </a:solidFill>
            </a:endParaRPr>
          </a:p>
        </p:txBody>
      </p:sp>
      <p:sp>
        <p:nvSpPr>
          <p:cNvPr id="174" name="Rounded Rectangle 173"/>
          <p:cNvSpPr/>
          <p:nvPr/>
        </p:nvSpPr>
        <p:spPr>
          <a:xfrm>
            <a:off x="4516860" y="4585687"/>
            <a:ext cx="3268363" cy="4150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400" dirty="0" smtClean="0">
                <a:solidFill>
                  <a:prstClr val="white"/>
                </a:solidFill>
              </a:rPr>
              <a:t>1, 2, 3, 5, 6, 7, 8, 9, 0</a:t>
            </a:r>
            <a:endParaRPr lang="en-SG" sz="1400" dirty="0">
              <a:solidFill>
                <a:prstClr val="white"/>
              </a:solidFill>
            </a:endParaRPr>
          </a:p>
        </p:txBody>
      </p:sp>
      <p:sp>
        <p:nvSpPr>
          <p:cNvPr id="176" name="Rounded Rectangle 175"/>
          <p:cNvSpPr/>
          <p:nvPr/>
        </p:nvSpPr>
        <p:spPr>
          <a:xfrm>
            <a:off x="4516860" y="5085394"/>
            <a:ext cx="3268363" cy="4150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400" dirty="0" smtClean="0">
                <a:solidFill>
                  <a:prstClr val="white"/>
                </a:solidFill>
              </a:rPr>
              <a:t>1, 2, 3, 5, 6, 7, 8, 9, 0</a:t>
            </a:r>
            <a:endParaRPr lang="en-SG" sz="1400" dirty="0">
              <a:solidFill>
                <a:prstClr val="white"/>
              </a:solidFill>
            </a:endParaRPr>
          </a:p>
        </p:txBody>
      </p:sp>
      <p:cxnSp>
        <p:nvCxnSpPr>
          <p:cNvPr id="178" name="Straight Arrow Connector 177"/>
          <p:cNvCxnSpPr>
            <a:stCxn id="125" idx="3"/>
            <a:endCxn id="160" idx="1"/>
          </p:cNvCxnSpPr>
          <p:nvPr/>
        </p:nvCxnSpPr>
        <p:spPr>
          <a:xfrm>
            <a:off x="4161604" y="1419466"/>
            <a:ext cx="3552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Arrow Connector 179"/>
          <p:cNvCxnSpPr>
            <a:stCxn id="126" idx="3"/>
            <a:endCxn id="162" idx="1"/>
          </p:cNvCxnSpPr>
          <p:nvPr/>
        </p:nvCxnSpPr>
        <p:spPr>
          <a:xfrm>
            <a:off x="4161605" y="1901379"/>
            <a:ext cx="3552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Arrow Connector 181"/>
          <p:cNvCxnSpPr>
            <a:stCxn id="128" idx="3"/>
            <a:endCxn id="164" idx="1"/>
          </p:cNvCxnSpPr>
          <p:nvPr/>
        </p:nvCxnSpPr>
        <p:spPr>
          <a:xfrm flipV="1">
            <a:off x="4161605" y="2383294"/>
            <a:ext cx="35525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Arrow Connector 183"/>
          <p:cNvCxnSpPr>
            <a:stCxn id="130" idx="3"/>
            <a:endCxn id="166" idx="1"/>
          </p:cNvCxnSpPr>
          <p:nvPr/>
        </p:nvCxnSpPr>
        <p:spPr>
          <a:xfrm flipV="1">
            <a:off x="4161605" y="2865207"/>
            <a:ext cx="35525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Arrow Connector 185"/>
          <p:cNvCxnSpPr>
            <a:stCxn id="132" idx="3"/>
            <a:endCxn id="168" idx="1"/>
          </p:cNvCxnSpPr>
          <p:nvPr/>
        </p:nvCxnSpPr>
        <p:spPr>
          <a:xfrm>
            <a:off x="4164695" y="3347473"/>
            <a:ext cx="35216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Arrow Connector 187"/>
          <p:cNvCxnSpPr>
            <a:stCxn id="134" idx="3"/>
            <a:endCxn id="170" idx="1"/>
          </p:cNvCxnSpPr>
          <p:nvPr/>
        </p:nvCxnSpPr>
        <p:spPr>
          <a:xfrm>
            <a:off x="4161604" y="3829383"/>
            <a:ext cx="35525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Arrow Connector 189"/>
          <p:cNvCxnSpPr>
            <a:stCxn id="136" idx="3"/>
            <a:endCxn id="172" idx="1"/>
          </p:cNvCxnSpPr>
          <p:nvPr/>
        </p:nvCxnSpPr>
        <p:spPr>
          <a:xfrm>
            <a:off x="4161605" y="4311296"/>
            <a:ext cx="3552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Arrow Connector 191"/>
          <p:cNvCxnSpPr>
            <a:stCxn id="138" idx="3"/>
            <a:endCxn id="174" idx="1"/>
          </p:cNvCxnSpPr>
          <p:nvPr/>
        </p:nvCxnSpPr>
        <p:spPr>
          <a:xfrm>
            <a:off x="4161605" y="4793209"/>
            <a:ext cx="3552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Arrow Connector 193"/>
          <p:cNvCxnSpPr>
            <a:stCxn id="140" idx="3"/>
            <a:endCxn id="176" idx="1"/>
          </p:cNvCxnSpPr>
          <p:nvPr/>
        </p:nvCxnSpPr>
        <p:spPr>
          <a:xfrm flipV="1">
            <a:off x="4161605" y="5292919"/>
            <a:ext cx="35525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2" name="Rounded Rectangle 201"/>
          <p:cNvSpPr/>
          <p:nvPr/>
        </p:nvSpPr>
        <p:spPr>
          <a:xfrm>
            <a:off x="819876" y="3019009"/>
            <a:ext cx="454112" cy="4150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prstClr val="white"/>
                </a:solidFill>
              </a:rPr>
              <a:t>1</a:t>
            </a:r>
            <a:endParaRPr lang="en-SG" dirty="0">
              <a:solidFill>
                <a:prstClr val="white"/>
              </a:solidFill>
            </a:endParaRPr>
          </a:p>
        </p:txBody>
      </p:sp>
      <p:cxnSp>
        <p:nvCxnSpPr>
          <p:cNvPr id="204" name="Straight Arrow Connector 203"/>
          <p:cNvCxnSpPr>
            <a:stCxn id="202" idx="3"/>
            <a:endCxn id="125" idx="1"/>
          </p:cNvCxnSpPr>
          <p:nvPr/>
        </p:nvCxnSpPr>
        <p:spPr>
          <a:xfrm flipV="1">
            <a:off x="1273987" y="1419469"/>
            <a:ext cx="2433506" cy="1807065"/>
          </a:xfrm>
          <a:prstGeom prst="straightConnector1">
            <a:avLst/>
          </a:prstGeom>
          <a:ln w="6350">
            <a:solidFill>
              <a:schemeClr val="accent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6" name="Straight Arrow Connector 205"/>
          <p:cNvCxnSpPr>
            <a:stCxn id="202" idx="3"/>
            <a:endCxn id="126" idx="1"/>
          </p:cNvCxnSpPr>
          <p:nvPr/>
        </p:nvCxnSpPr>
        <p:spPr>
          <a:xfrm flipV="1">
            <a:off x="1273987" y="1901379"/>
            <a:ext cx="2433506" cy="1325152"/>
          </a:xfrm>
          <a:prstGeom prst="straightConnector1">
            <a:avLst/>
          </a:prstGeom>
          <a:ln w="6350">
            <a:solidFill>
              <a:schemeClr val="accent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8" name="Straight Arrow Connector 207"/>
          <p:cNvCxnSpPr>
            <a:stCxn id="202" idx="3"/>
            <a:endCxn id="130" idx="1"/>
          </p:cNvCxnSpPr>
          <p:nvPr/>
        </p:nvCxnSpPr>
        <p:spPr>
          <a:xfrm flipV="1">
            <a:off x="1273987" y="2865205"/>
            <a:ext cx="2433506" cy="361326"/>
          </a:xfrm>
          <a:prstGeom prst="straightConnector1">
            <a:avLst/>
          </a:prstGeom>
          <a:ln w="6350">
            <a:solidFill>
              <a:schemeClr val="accent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0" name="Straight Arrow Connector 209"/>
          <p:cNvCxnSpPr>
            <a:stCxn id="202" idx="3"/>
            <a:endCxn id="132" idx="1"/>
          </p:cNvCxnSpPr>
          <p:nvPr/>
        </p:nvCxnSpPr>
        <p:spPr>
          <a:xfrm>
            <a:off x="1273987" y="3226534"/>
            <a:ext cx="2436596" cy="120939"/>
          </a:xfrm>
          <a:prstGeom prst="straightConnector1">
            <a:avLst/>
          </a:prstGeom>
          <a:ln w="6350">
            <a:solidFill>
              <a:schemeClr val="accent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2" name="Straight Arrow Connector 211"/>
          <p:cNvCxnSpPr>
            <a:stCxn id="202" idx="3"/>
            <a:endCxn id="134" idx="1"/>
          </p:cNvCxnSpPr>
          <p:nvPr/>
        </p:nvCxnSpPr>
        <p:spPr>
          <a:xfrm>
            <a:off x="1273987" y="3226531"/>
            <a:ext cx="2433506" cy="602852"/>
          </a:xfrm>
          <a:prstGeom prst="straightConnector1">
            <a:avLst/>
          </a:prstGeom>
          <a:ln w="6350">
            <a:solidFill>
              <a:schemeClr val="accent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4" name="Straight Arrow Connector 213"/>
          <p:cNvCxnSpPr>
            <a:stCxn id="202" idx="3"/>
            <a:endCxn id="136" idx="1"/>
          </p:cNvCxnSpPr>
          <p:nvPr/>
        </p:nvCxnSpPr>
        <p:spPr>
          <a:xfrm>
            <a:off x="1273987" y="3226533"/>
            <a:ext cx="2433506" cy="1084765"/>
          </a:xfrm>
          <a:prstGeom prst="straightConnector1">
            <a:avLst/>
          </a:prstGeom>
          <a:ln w="6350">
            <a:solidFill>
              <a:schemeClr val="accent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6" name="Straight Arrow Connector 215"/>
          <p:cNvCxnSpPr>
            <a:stCxn id="202" idx="3"/>
            <a:endCxn id="138" idx="1"/>
          </p:cNvCxnSpPr>
          <p:nvPr/>
        </p:nvCxnSpPr>
        <p:spPr>
          <a:xfrm>
            <a:off x="1273987" y="3226531"/>
            <a:ext cx="2433506" cy="1566678"/>
          </a:xfrm>
          <a:prstGeom prst="straightConnector1">
            <a:avLst/>
          </a:prstGeom>
          <a:ln w="6350">
            <a:solidFill>
              <a:schemeClr val="accent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9" name="Straight Arrow Connector 218"/>
          <p:cNvCxnSpPr>
            <a:stCxn id="202" idx="3"/>
            <a:endCxn id="140" idx="1"/>
          </p:cNvCxnSpPr>
          <p:nvPr/>
        </p:nvCxnSpPr>
        <p:spPr>
          <a:xfrm>
            <a:off x="1273987" y="3226531"/>
            <a:ext cx="2433506" cy="2066386"/>
          </a:xfrm>
          <a:prstGeom prst="straightConnector1">
            <a:avLst/>
          </a:prstGeom>
          <a:ln w="6350">
            <a:solidFill>
              <a:schemeClr val="accent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Rounded Rectangle 39"/>
          <p:cNvSpPr/>
          <p:nvPr/>
        </p:nvSpPr>
        <p:spPr>
          <a:xfrm>
            <a:off x="819418" y="6107487"/>
            <a:ext cx="454112" cy="415049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prstClr val="white"/>
                </a:solidFill>
              </a:rPr>
              <a:t>2</a:t>
            </a:r>
            <a:endParaRPr lang="en-SG" dirty="0">
              <a:solidFill>
                <a:prstClr val="white"/>
              </a:solidFill>
            </a:endParaRPr>
          </a:p>
        </p:txBody>
      </p:sp>
      <p:sp>
        <p:nvSpPr>
          <p:cNvPr id="41" name="Rounded Rectangle 40"/>
          <p:cNvSpPr/>
          <p:nvPr/>
        </p:nvSpPr>
        <p:spPr>
          <a:xfrm>
            <a:off x="3707493" y="6122570"/>
            <a:ext cx="454112" cy="415049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>
                <a:solidFill>
                  <a:prstClr val="white"/>
                </a:solidFill>
              </a:rPr>
              <a:t>5</a:t>
            </a:r>
            <a:endParaRPr lang="en-SG" dirty="0">
              <a:solidFill>
                <a:prstClr val="white"/>
              </a:solidFill>
            </a:endParaRPr>
          </a:p>
        </p:txBody>
      </p:sp>
      <p:sp>
        <p:nvSpPr>
          <p:cNvPr id="42" name="Rounded Rectangle 41"/>
          <p:cNvSpPr/>
          <p:nvPr/>
        </p:nvSpPr>
        <p:spPr>
          <a:xfrm>
            <a:off x="4516859" y="6122571"/>
            <a:ext cx="3268363" cy="415049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400" dirty="0" smtClean="0">
                <a:solidFill>
                  <a:prstClr val="white"/>
                </a:solidFill>
              </a:rPr>
              <a:t>1, 2, 3, 5, 6, </a:t>
            </a:r>
            <a:r>
              <a:rPr lang="en-SG" sz="1400" b="1" i="1" dirty="0" smtClean="0">
                <a:solidFill>
                  <a:prstClr val="white"/>
                </a:solidFill>
              </a:rPr>
              <a:t>7</a:t>
            </a:r>
            <a:endParaRPr lang="en-SG" sz="1400" b="1" i="1" dirty="0">
              <a:solidFill>
                <a:prstClr val="white"/>
              </a:solidFill>
            </a:endParaRPr>
          </a:p>
        </p:txBody>
      </p:sp>
      <p:cxnSp>
        <p:nvCxnSpPr>
          <p:cNvPr id="50" name="Straight Arrow Connector 49"/>
          <p:cNvCxnSpPr>
            <a:stCxn id="40" idx="3"/>
            <a:endCxn id="125" idx="1"/>
          </p:cNvCxnSpPr>
          <p:nvPr/>
        </p:nvCxnSpPr>
        <p:spPr>
          <a:xfrm flipV="1">
            <a:off x="1273530" y="1419469"/>
            <a:ext cx="2433964" cy="48955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40" idx="3"/>
            <a:endCxn id="126" idx="1"/>
          </p:cNvCxnSpPr>
          <p:nvPr/>
        </p:nvCxnSpPr>
        <p:spPr>
          <a:xfrm flipV="1">
            <a:off x="1273530" y="1901379"/>
            <a:ext cx="2433964" cy="44136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40" idx="3"/>
            <a:endCxn id="128" idx="1"/>
          </p:cNvCxnSpPr>
          <p:nvPr/>
        </p:nvCxnSpPr>
        <p:spPr>
          <a:xfrm flipV="1">
            <a:off x="1273530" y="2383295"/>
            <a:ext cx="2433964" cy="39317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40" idx="3"/>
            <a:endCxn id="41" idx="1"/>
          </p:cNvCxnSpPr>
          <p:nvPr/>
        </p:nvCxnSpPr>
        <p:spPr>
          <a:xfrm>
            <a:off x="1273530" y="6315012"/>
            <a:ext cx="2433964" cy="150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41" idx="3"/>
            <a:endCxn id="42" idx="1"/>
          </p:cNvCxnSpPr>
          <p:nvPr/>
        </p:nvCxnSpPr>
        <p:spPr>
          <a:xfrm>
            <a:off x="4161604" y="6330095"/>
            <a:ext cx="35525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/>
              <p:cNvSpPr txBox="1"/>
              <p:nvPr/>
            </p:nvSpPr>
            <p:spPr>
              <a:xfrm>
                <a:off x="2586812" y="5730600"/>
                <a:ext cx="335678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SG" dirty="0" smtClean="0">
                    <a:solidFill>
                      <a:prstClr val="black"/>
                    </a:solidFill>
                  </a:rPr>
                  <a:t>Bounded by the digits of </a:t>
                </a:r>
                <a14:m>
                  <m:oMath xmlns:m="http://schemas.openxmlformats.org/officeDocument/2006/math">
                    <m:r>
                      <a:rPr lang="en-SG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SG" i="1" baseline="-250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SG" i="1" baseline="-250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SG" b="1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96" name="TextBox 9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6812" y="5730600"/>
                <a:ext cx="3356787" cy="369332"/>
              </a:xfrm>
              <a:prstGeom prst="rect">
                <a:avLst/>
              </a:prstGeom>
              <a:blipFill rotWithShape="1">
                <a:blip r:embed="rId3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9270031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smtClean="0"/>
              <a:t>Subtask 5: Dynamic Programming</a:t>
            </a:r>
            <a:endParaRPr lang="en-SG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pPr marL="0" indent="0">
                  <a:buNone/>
                </a:pPr>
                <a:r>
                  <a:rPr lang="en-SG" b="1" dirty="0" smtClean="0"/>
                  <a:t>State</a:t>
                </a:r>
                <a:endParaRPr lang="en-SG" i="1" dirty="0" smtClean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SG" i="1" smtClean="0">
                        <a:latin typeface="Cambria Math" panose="02040503050406030204" pitchFamily="18" charset="0"/>
                      </a:rPr>
                      <m:t>𝑑𝑝</m:t>
                    </m:r>
                    <m:d>
                      <m:dPr>
                        <m:ctrlPr>
                          <a:rPr lang="en-SG" i="1">
                            <a:latin typeface="Cambria Math"/>
                          </a:rPr>
                        </m:ctrlPr>
                      </m:dPr>
                      <m:e>
                        <m:r>
                          <a:rPr lang="en-SG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SG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SG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SG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SG" b="0" i="1" smtClean="0">
                            <a:latin typeface="Cambria Math" panose="02040503050406030204" pitchFamily="18" charset="0"/>
                          </a:rPr>
                          <m:t>𝑖𝑠𝐵𝑜𝑢𝑛𝑑</m:t>
                        </m:r>
                      </m:e>
                    </m:d>
                  </m:oMath>
                </a14:m>
                <a:endParaRPr lang="en-SG" dirty="0"/>
              </a:p>
              <a:p>
                <a:pPr lvl="1"/>
                <a:r>
                  <a:rPr lang="en-SG" dirty="0"/>
                  <a:t>no. of lucky numbers with </a:t>
                </a:r>
                <a:r>
                  <a:rPr lang="en-SG" b="1" i="1" dirty="0"/>
                  <a:t>p</a:t>
                </a:r>
                <a:r>
                  <a:rPr lang="en-SG" dirty="0"/>
                  <a:t> digits and </a:t>
                </a:r>
                <a:r>
                  <a:rPr lang="en-SG" b="1" i="1" dirty="0"/>
                  <a:t>d</a:t>
                </a:r>
                <a:r>
                  <a:rPr lang="en-SG" dirty="0"/>
                  <a:t> as first </a:t>
                </a:r>
                <a:r>
                  <a:rPr lang="en-SG" dirty="0" smtClean="0"/>
                  <a:t>digit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SG" i="1">
                        <a:latin typeface="Cambria Math" panose="02040503050406030204" pitchFamily="18" charset="0"/>
                      </a:rPr>
                      <m:t>𝑖𝑠</m:t>
                    </m:r>
                    <m:r>
                      <a:rPr lang="en-SG" b="0" i="1" smtClean="0">
                        <a:latin typeface="Cambria Math" panose="02040503050406030204" pitchFamily="18" charset="0"/>
                      </a:rPr>
                      <m:t>𝐵𝑜𝑢𝑛𝑑</m:t>
                    </m:r>
                    <m:r>
                      <a:rPr lang="en-SG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SG" dirty="0" smtClean="0"/>
                  <a:t>indicates whether the </a:t>
                </a:r>
                <a:r>
                  <a:rPr lang="en-SG" b="1" dirty="0" smtClean="0"/>
                  <a:t>next digit is bounded by </a:t>
                </a:r>
                <a14:m>
                  <m:oMath xmlns:m="http://schemas.openxmlformats.org/officeDocument/2006/math">
                    <m:r>
                      <a:rPr lang="en-SG" b="1" i="1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SG" b="1" i="1" baseline="-25000">
                        <a:latin typeface="Cambria Math" panose="02040503050406030204" pitchFamily="18" charset="0"/>
                      </a:rPr>
                      <m:t>𝒊</m:t>
                    </m:r>
                    <m:r>
                      <a:rPr lang="en-SG" b="1" i="1" baseline="-2500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SG" b="1" baseline="-25000" dirty="0" smtClean="0"/>
              </a:p>
              <a:p>
                <a:pPr lvl="1"/>
                <a:r>
                  <a:rPr lang="en-SG" dirty="0" smtClean="0"/>
                  <a:t>Blue represents </a:t>
                </a:r>
                <a14:m>
                  <m:oMath xmlns:m="http://schemas.openxmlformats.org/officeDocument/2006/math">
                    <m:r>
                      <a:rPr lang="en-SG" i="1">
                        <a:latin typeface="Cambria Math" panose="02040503050406030204" pitchFamily="18" charset="0"/>
                      </a:rPr>
                      <m:t>𝑖𝑠𝑆𝑎𝑚𝑒</m:t>
                    </m:r>
                    <m:r>
                      <a:rPr lang="en-SG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SG" b="1" dirty="0" smtClean="0"/>
                  <a:t> </a:t>
                </a:r>
              </a:p>
              <a:p>
                <a:pPr lvl="1"/>
                <a:r>
                  <a:rPr lang="en-SG" dirty="0" smtClean="0"/>
                  <a:t>Yellow represents </a:t>
                </a:r>
                <a14:m>
                  <m:oMath xmlns:m="http://schemas.openxmlformats.org/officeDocument/2006/math">
                    <m:r>
                      <a:rPr lang="en-SG" i="1">
                        <a:latin typeface="Cambria Math" panose="02040503050406030204" pitchFamily="18" charset="0"/>
                      </a:rPr>
                      <m:t>𝑖𝑠𝑆𝑎𝑚𝑒</m:t>
                    </m:r>
                    <m:r>
                      <a:rPr lang="en-SG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SG" dirty="0"/>
              </a:p>
              <a:p>
                <a14:m>
                  <m:oMath xmlns:m="http://schemas.openxmlformats.org/officeDocument/2006/math">
                    <m:r>
                      <a:rPr lang="en-SG" i="1" smtClean="0">
                        <a:latin typeface="Cambria Math" panose="02040503050406030204" pitchFamily="18" charset="0"/>
                      </a:rPr>
                      <m:t>𝑑𝑝</m:t>
                    </m:r>
                    <m:d>
                      <m:dPr>
                        <m:ctrlPr>
                          <a:rPr lang="en-SG" i="1">
                            <a:latin typeface="Cambria Math"/>
                          </a:rPr>
                        </m:ctrlPr>
                      </m:dPr>
                      <m:e>
                        <m:r>
                          <a:rPr lang="en-SG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SG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SG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SG" i="1">
                            <a:latin typeface="Cambria Math" panose="02040503050406030204" pitchFamily="18" charset="0"/>
                          </a:rPr>
                          <m:t>, 0</m:t>
                        </m:r>
                      </m:e>
                    </m:d>
                  </m:oMath>
                </a14:m>
                <a:endParaRPr lang="en-SG" dirty="0" smtClean="0"/>
              </a:p>
              <a:p>
                <a:pPr lvl="1"/>
                <a:r>
                  <a:rPr lang="en-SG" dirty="0" smtClean="0"/>
                  <a:t>number of lucky numbers with </a:t>
                </a:r>
                <a:r>
                  <a:rPr lang="en-SG" b="1" i="1" dirty="0" smtClean="0"/>
                  <a:t>p</a:t>
                </a:r>
                <a:r>
                  <a:rPr lang="en-SG" dirty="0" smtClean="0"/>
                  <a:t> digits and </a:t>
                </a:r>
                <a:r>
                  <a:rPr lang="en-SG" b="1" i="1" dirty="0" smtClean="0"/>
                  <a:t>d</a:t>
                </a:r>
                <a:r>
                  <a:rPr lang="en-SG" dirty="0" smtClean="0"/>
                  <a:t> as first digit</a:t>
                </a:r>
              </a:p>
              <a:p>
                <a14:m>
                  <m:oMath xmlns:m="http://schemas.openxmlformats.org/officeDocument/2006/math">
                    <m:r>
                      <a:rPr lang="en-SG" i="1">
                        <a:latin typeface="Cambria Math" panose="02040503050406030204" pitchFamily="18" charset="0"/>
                      </a:rPr>
                      <m:t>𝑑𝑝</m:t>
                    </m:r>
                    <m:d>
                      <m:dPr>
                        <m:ctrlPr>
                          <a:rPr lang="en-SG" i="1">
                            <a:latin typeface="Cambria Math"/>
                          </a:rPr>
                        </m:ctrlPr>
                      </m:dPr>
                      <m:e>
                        <m:r>
                          <a:rPr lang="en-SG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SG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SG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SG" i="1">
                            <a:latin typeface="Cambria Math" panose="02040503050406030204" pitchFamily="18" charset="0"/>
                          </a:rPr>
                          <m:t>, 1</m:t>
                        </m:r>
                      </m:e>
                    </m:d>
                  </m:oMath>
                </a14:m>
                <a:endParaRPr lang="en-SG" dirty="0" smtClean="0"/>
              </a:p>
              <a:p>
                <a:pPr lvl="1"/>
                <a:r>
                  <a:rPr lang="en-SG" dirty="0" smtClean="0"/>
                  <a:t>number </a:t>
                </a:r>
                <a:r>
                  <a:rPr lang="en-SG" dirty="0"/>
                  <a:t>of lucky numbers with </a:t>
                </a:r>
                <a:r>
                  <a:rPr lang="en-SG" b="1" i="1" dirty="0"/>
                  <a:t>p</a:t>
                </a:r>
                <a:r>
                  <a:rPr lang="en-SG" dirty="0"/>
                  <a:t> </a:t>
                </a:r>
                <a:r>
                  <a:rPr lang="en-SG" dirty="0" smtClean="0"/>
                  <a:t>digits, </a:t>
                </a:r>
                <a:r>
                  <a:rPr lang="en-SG" b="1" i="1" dirty="0" smtClean="0"/>
                  <a:t>d</a:t>
                </a:r>
                <a:r>
                  <a:rPr lang="en-SG" dirty="0" smtClean="0"/>
                  <a:t> </a:t>
                </a:r>
                <a:r>
                  <a:rPr lang="en-SG" dirty="0"/>
                  <a:t>as first </a:t>
                </a:r>
                <a:r>
                  <a:rPr lang="en-SG" dirty="0" smtClean="0"/>
                  <a:t>digit</a:t>
                </a:r>
              </a:p>
              <a:p>
                <a:pPr lvl="1"/>
                <a:r>
                  <a:rPr lang="en-SG" dirty="0" smtClean="0">
                    <a:solidFill>
                      <a:srgbClr val="FF0000"/>
                    </a:solidFill>
                  </a:rPr>
                  <a:t>However, next digit is bounded by </a:t>
                </a:r>
                <a14:m>
                  <m:oMath xmlns:m="http://schemas.openxmlformats.org/officeDocument/2006/math">
                    <m:r>
                      <a:rPr lang="en-SG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SG" b="1" i="1" baseline="-250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𝒊</m:t>
                    </m:r>
                  </m:oMath>
                </a14:m>
                <a:endParaRPr lang="en-SG" b="1" baseline="-25000" dirty="0">
                  <a:solidFill>
                    <a:srgbClr val="FF0000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SG" b="1" i="1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SG" b="1" i="1" baseline="-25000">
                        <a:latin typeface="Cambria Math" panose="02040503050406030204" pitchFamily="18" charset="0"/>
                      </a:rPr>
                      <m:t>𝒊</m:t>
                    </m:r>
                  </m:oMath>
                </a14:m>
                <a:r>
                  <a:rPr lang="en-SG" dirty="0" smtClean="0">
                    <a:solidFill>
                      <a:srgbClr val="FF0000"/>
                    </a:solidFill>
                  </a:rPr>
                  <a:t> </a:t>
                </a:r>
                <a:r>
                  <a:rPr lang="en-SG" dirty="0" smtClean="0"/>
                  <a:t>= 5</a:t>
                </a:r>
                <a:r>
                  <a:rPr lang="en-SG" b="1" i="1" dirty="0" smtClean="0"/>
                  <a:t>2</a:t>
                </a:r>
                <a:r>
                  <a:rPr lang="en-SG" dirty="0" smtClean="0"/>
                  <a:t>87 and </a:t>
                </a:r>
                <a:r>
                  <a:rPr lang="en-SG" dirty="0" err="1" smtClean="0"/>
                  <a:t>dp</a:t>
                </a:r>
                <a:r>
                  <a:rPr lang="en-SG" dirty="0" smtClean="0"/>
                  <a:t>(3, </a:t>
                </a:r>
                <a:r>
                  <a:rPr lang="en-SG" b="1" i="1" dirty="0" smtClean="0"/>
                  <a:t>2</a:t>
                </a:r>
                <a:r>
                  <a:rPr lang="en-SG" dirty="0" smtClean="0"/>
                  <a:t>, 1) will mean that the next digit cannot be more than 8</a:t>
                </a:r>
                <a:endParaRPr lang="en-SG" dirty="0"/>
              </a:p>
            </p:txBody>
          </p:sp>
        </mc:Choice>
        <mc:Fallback xmlns=""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3501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ounded Rectangle 8"/>
              <p:cNvSpPr/>
              <p:nvPr/>
            </p:nvSpPr>
            <p:spPr>
              <a:xfrm>
                <a:off x="2362200" y="3683238"/>
                <a:ext cx="1222849" cy="423651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i="1">
                          <a:solidFill>
                            <a:prstClr val="white"/>
                          </a:solidFill>
                          <a:latin typeface="Cambria Math" panose="02040503050406030204" pitchFamily="18" charset="0"/>
                        </a:rPr>
                        <m:t>𝑑𝑝</m:t>
                      </m:r>
                      <m:d>
                        <m:dPr>
                          <m:ctrlPr>
                            <a:rPr lang="en-SG" i="1">
                              <a:solidFill>
                                <a:prstClr val="white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SG" i="1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SG" i="1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SG" i="1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SG" i="1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</a:rPr>
                            <m:t>, 0</m:t>
                          </m:r>
                        </m:e>
                      </m:d>
                    </m:oMath>
                  </m:oMathPara>
                </a14:m>
                <a:endParaRPr lang="en-SG" dirty="0">
                  <a:solidFill>
                    <a:prstClr val="white"/>
                  </a:solidFill>
                </a:endParaRPr>
              </a:p>
            </p:txBody>
          </p:sp>
        </mc:Choice>
        <mc:Fallback xmlns="">
          <p:sp>
            <p:nvSpPr>
              <p:cNvPr id="9" name="Rounded 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2200" y="3683238"/>
                <a:ext cx="1222849" cy="423651"/>
              </a:xfrm>
              <a:prstGeom prst="roundRect">
                <a:avLst/>
              </a:prstGeom>
              <a:blipFill rotWithShape="1">
                <a:blip r:embed="rId3"/>
                <a:stretch>
                  <a:fillRect l="-2475" b="-2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ounded Rectangle 9"/>
              <p:cNvSpPr/>
              <p:nvPr/>
            </p:nvSpPr>
            <p:spPr>
              <a:xfrm>
                <a:off x="2362201" y="4464394"/>
                <a:ext cx="1222849" cy="423651"/>
              </a:xfrm>
              <a:prstGeom prst="round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i="1" smtClean="0">
                          <a:solidFill>
                            <a:prstClr val="white"/>
                          </a:solidFill>
                          <a:latin typeface="Cambria Math" panose="02040503050406030204" pitchFamily="18" charset="0"/>
                        </a:rPr>
                        <m:t>𝑑𝑝</m:t>
                      </m:r>
                      <m:d>
                        <m:dPr>
                          <m:ctrlPr>
                            <a:rPr lang="en-SG" i="1">
                              <a:solidFill>
                                <a:prstClr val="white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SG" i="1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SG" i="1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SG" i="1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SG" i="1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</a:rPr>
                            <m:t>, 1</m:t>
                          </m:r>
                        </m:e>
                      </m:d>
                    </m:oMath>
                  </m:oMathPara>
                </a14:m>
                <a:endParaRPr lang="en-SG" dirty="0">
                  <a:solidFill>
                    <a:prstClr val="white"/>
                  </a:solidFill>
                </a:endParaRPr>
              </a:p>
            </p:txBody>
          </p:sp>
        </mc:Choice>
        <mc:Fallback xmlns="">
          <p:sp>
            <p:nvSpPr>
              <p:cNvPr id="10" name="Rounded 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2201" y="4464394"/>
                <a:ext cx="1222849" cy="423651"/>
              </a:xfrm>
              <a:prstGeom prst="roundRect">
                <a:avLst/>
              </a:prstGeom>
              <a:blipFill rotWithShape="1">
                <a:blip r:embed="rId4"/>
                <a:stretch>
                  <a:fillRect l="-2475" b="-2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06293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smtClean="0"/>
              <a:t>Subtask 5: Dynamic Programming</a:t>
            </a:r>
            <a:endParaRPr lang="en-SG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10000"/>
              </a:bodyPr>
              <a:lstStyle/>
              <a:p>
                <a:pPr marL="0" indent="0">
                  <a:buNone/>
                </a:pPr>
                <a:r>
                  <a:rPr lang="en-SG" b="1" dirty="0"/>
                  <a:t>State</a:t>
                </a:r>
                <a:endParaRPr lang="en-SG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SG" i="1">
                        <a:latin typeface="Cambria Math" panose="02040503050406030204" pitchFamily="18" charset="0"/>
                      </a:rPr>
                      <m:t>𝑑𝑝</m:t>
                    </m:r>
                    <m:d>
                      <m:dPr>
                        <m:ctrlPr>
                          <a:rPr lang="en-SG" i="1">
                            <a:latin typeface="Cambria Math"/>
                          </a:rPr>
                        </m:ctrlPr>
                      </m:dPr>
                      <m:e>
                        <m:r>
                          <a:rPr lang="en-SG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SG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SG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SG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SG" i="1">
                            <a:latin typeface="Cambria Math" panose="02040503050406030204" pitchFamily="18" charset="0"/>
                          </a:rPr>
                          <m:t>𝑖𝑠𝐵𝑜𝑢𝑛𝑑</m:t>
                        </m:r>
                      </m:e>
                    </m:d>
                  </m:oMath>
                </a14:m>
                <a:endParaRPr lang="en-SG" dirty="0"/>
              </a:p>
              <a:p>
                <a:pPr lvl="1"/>
                <a:r>
                  <a:rPr lang="en-SG" dirty="0"/>
                  <a:t>no. of lucky numbers with </a:t>
                </a:r>
                <a:r>
                  <a:rPr lang="en-SG" b="1" i="1" dirty="0"/>
                  <a:t>p</a:t>
                </a:r>
                <a:r>
                  <a:rPr lang="en-SG" dirty="0"/>
                  <a:t> digits and </a:t>
                </a:r>
                <a:r>
                  <a:rPr lang="en-SG" b="1" i="1" dirty="0"/>
                  <a:t>d</a:t>
                </a:r>
                <a:r>
                  <a:rPr lang="en-SG" dirty="0"/>
                  <a:t> as first digit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SG" i="1">
                        <a:latin typeface="Cambria Math" panose="02040503050406030204" pitchFamily="18" charset="0"/>
                      </a:rPr>
                      <m:t>𝑖𝑠𝐵𝑜𝑢𝑛𝑑</m:t>
                    </m:r>
                    <m:r>
                      <a:rPr lang="en-SG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SG" dirty="0"/>
                  <a:t>indicates whether the </a:t>
                </a:r>
                <a:r>
                  <a:rPr lang="en-SG" b="1" dirty="0"/>
                  <a:t>next digit is bounded by </a:t>
                </a:r>
                <a14:m>
                  <m:oMath xmlns:m="http://schemas.openxmlformats.org/officeDocument/2006/math">
                    <m:r>
                      <a:rPr lang="en-SG" b="1" i="1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SG" b="1" i="1" baseline="-25000">
                        <a:latin typeface="Cambria Math" panose="02040503050406030204" pitchFamily="18" charset="0"/>
                      </a:rPr>
                      <m:t>𝒊</m:t>
                    </m:r>
                    <m:r>
                      <a:rPr lang="en-SG" b="1" i="1" baseline="-2500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SG" b="1" baseline="-25000" dirty="0"/>
              </a:p>
              <a:p>
                <a:pPr marL="0" indent="0">
                  <a:buNone/>
                </a:pPr>
                <a:r>
                  <a:rPr lang="en-SG" b="1" dirty="0" smtClean="0"/>
                  <a:t>Base Cases</a:t>
                </a:r>
              </a:p>
              <a:p>
                <a14:m>
                  <m:oMath xmlns:m="http://schemas.openxmlformats.org/officeDocument/2006/math">
                    <m:r>
                      <a:rPr lang="en-SG" i="1">
                        <a:latin typeface="Cambria Math" panose="02040503050406030204" pitchFamily="18" charset="0"/>
                      </a:rPr>
                      <m:t>𝑑𝑝</m:t>
                    </m:r>
                    <m:d>
                      <m:dPr>
                        <m:ctrlPr>
                          <a:rPr lang="en-SG" i="1">
                            <a:latin typeface="Cambria Math"/>
                          </a:rPr>
                        </m:ctrlPr>
                      </m:dPr>
                      <m:e>
                        <m:r>
                          <a:rPr lang="en-SG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SG" i="1">
                            <a:latin typeface="Cambria Math" panose="02040503050406030204" pitchFamily="18" charset="0"/>
                          </a:rPr>
                          <m:t>, 4, 0</m:t>
                        </m:r>
                      </m:e>
                    </m:d>
                    <m:r>
                      <a:rPr lang="en-SG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SG" i="1">
                        <a:latin typeface="Cambria Math" panose="02040503050406030204" pitchFamily="18" charset="0"/>
                      </a:rPr>
                      <m:t>𝑑𝑝</m:t>
                    </m:r>
                    <m:d>
                      <m:dPr>
                        <m:ctrlPr>
                          <a:rPr lang="en-SG" i="1">
                            <a:latin typeface="Cambria Math"/>
                          </a:rPr>
                        </m:ctrlPr>
                      </m:dPr>
                      <m:e>
                        <m:r>
                          <a:rPr lang="en-SG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SG" i="1">
                            <a:latin typeface="Cambria Math" panose="02040503050406030204" pitchFamily="18" charset="0"/>
                          </a:rPr>
                          <m:t>, 4, 1</m:t>
                        </m:r>
                      </m:e>
                    </m:d>
                    <m:r>
                      <a:rPr lang="en-SG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SG" i="1" smtClean="0">
                        <a:latin typeface="Cambria Math" panose="02040503050406030204" pitchFamily="18" charset="0"/>
                      </a:rPr>
                      <m:t>0 </m:t>
                    </m:r>
                  </m:oMath>
                </a14:m>
                <a:endParaRPr lang="en-SG" dirty="0" smtClean="0"/>
              </a:p>
              <a:p>
                <a:pPr lvl="1"/>
                <a:r>
                  <a:rPr lang="en-SG" dirty="0" smtClean="0"/>
                  <a:t>Any number with 4 isn’t a lucky number</a:t>
                </a:r>
              </a:p>
              <a:p>
                <a14:m>
                  <m:oMath xmlns:m="http://schemas.openxmlformats.org/officeDocument/2006/math">
                    <m:r>
                      <a:rPr lang="en-SG" i="1">
                        <a:latin typeface="Cambria Math" panose="02040503050406030204" pitchFamily="18" charset="0"/>
                      </a:rPr>
                      <m:t>𝑑𝑝</m:t>
                    </m:r>
                    <m:d>
                      <m:dPr>
                        <m:ctrlPr>
                          <a:rPr lang="en-SG" i="1">
                            <a:latin typeface="Cambria Math"/>
                          </a:rPr>
                        </m:ctrlPr>
                      </m:dPr>
                      <m:e>
                        <m:r>
                          <a:rPr lang="en-SG" i="1">
                            <a:latin typeface="Cambria Math" panose="02040503050406030204" pitchFamily="18" charset="0"/>
                          </a:rPr>
                          <m:t>1, </m:t>
                        </m:r>
                        <m:r>
                          <a:rPr lang="en-SG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SG" i="1">
                            <a:latin typeface="Cambria Math" panose="02040503050406030204" pitchFamily="18" charset="0"/>
                          </a:rPr>
                          <m:t>, 0</m:t>
                        </m:r>
                      </m:e>
                    </m:d>
                    <m:r>
                      <a:rPr lang="en-SG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SG" i="1">
                        <a:latin typeface="Cambria Math" panose="02040503050406030204" pitchFamily="18" charset="0"/>
                      </a:rPr>
                      <m:t>𝑑𝑝</m:t>
                    </m:r>
                    <m:d>
                      <m:dPr>
                        <m:ctrlPr>
                          <a:rPr lang="en-SG" i="1">
                            <a:latin typeface="Cambria Math"/>
                          </a:rPr>
                        </m:ctrlPr>
                      </m:dPr>
                      <m:e>
                        <m:r>
                          <a:rPr lang="en-SG" i="1">
                            <a:latin typeface="Cambria Math" panose="02040503050406030204" pitchFamily="18" charset="0"/>
                          </a:rPr>
                          <m:t>1, </m:t>
                        </m:r>
                        <m:r>
                          <a:rPr lang="en-SG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SG" i="1">
                            <a:latin typeface="Cambria Math" panose="02040503050406030204" pitchFamily="18" charset="0"/>
                          </a:rPr>
                          <m:t>, 1</m:t>
                        </m:r>
                      </m:e>
                    </m:d>
                    <m:r>
                      <a:rPr lang="en-SG" i="1">
                        <a:latin typeface="Cambria Math" panose="02040503050406030204" pitchFamily="18" charset="0"/>
                      </a:rPr>
                      <m:t>=0 </m:t>
                    </m:r>
                  </m:oMath>
                </a14:m>
                <a:endParaRPr lang="en-SG" dirty="0"/>
              </a:p>
              <a:p>
                <a:pPr lvl="1"/>
                <a:r>
                  <a:rPr lang="en-SG" dirty="0" smtClean="0"/>
                  <a:t>0 is not a lucky number</a:t>
                </a:r>
              </a:p>
              <a:p>
                <a14:m>
                  <m:oMath xmlns:m="http://schemas.openxmlformats.org/officeDocument/2006/math">
                    <m:r>
                      <a:rPr lang="en-SG" i="1">
                        <a:latin typeface="Cambria Math" panose="02040503050406030204" pitchFamily="18" charset="0"/>
                      </a:rPr>
                      <m:t>𝑑𝑝</m:t>
                    </m:r>
                    <m:d>
                      <m:dPr>
                        <m:ctrlPr>
                          <a:rPr lang="en-SG" i="1">
                            <a:latin typeface="Cambria Math"/>
                          </a:rPr>
                        </m:ctrlPr>
                      </m:dPr>
                      <m:e>
                        <m:r>
                          <a:rPr lang="en-SG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SG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SG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SG" i="1">
                            <a:latin typeface="Cambria Math" panose="02040503050406030204" pitchFamily="18" charset="0"/>
                          </a:rPr>
                          <m:t>, 0</m:t>
                        </m:r>
                      </m:e>
                    </m:d>
                    <m:r>
                      <a:rPr lang="en-SG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SG" i="1">
                        <a:latin typeface="Cambria Math" panose="02040503050406030204" pitchFamily="18" charset="0"/>
                      </a:rPr>
                      <m:t>𝑑𝑝</m:t>
                    </m:r>
                    <m:d>
                      <m:dPr>
                        <m:ctrlPr>
                          <a:rPr lang="en-SG" i="1">
                            <a:latin typeface="Cambria Math"/>
                          </a:rPr>
                        </m:ctrlPr>
                      </m:dPr>
                      <m:e>
                        <m:r>
                          <a:rPr lang="en-SG" b="0" i="1" smtClean="0"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lang="en-SG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SG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SG" i="1">
                            <a:latin typeface="Cambria Math" panose="02040503050406030204" pitchFamily="18" charset="0"/>
                          </a:rPr>
                          <m:t>, 1</m:t>
                        </m:r>
                      </m:e>
                    </m:d>
                    <m:r>
                      <a:rPr lang="en-SG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SG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SG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SG" dirty="0"/>
              </a:p>
              <a:p>
                <a:pPr lvl="1"/>
                <a:r>
                  <a:rPr lang="en-SG" dirty="0" smtClean="0"/>
                  <a:t>Any number with 1 digit is a lucky number (other than 4 and 0)</a:t>
                </a:r>
              </a:p>
            </p:txBody>
          </p:sp>
        </mc:Choice>
        <mc:Fallback xmlns=""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3501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45562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smtClean="0"/>
              <a:t>Subtask 5: Dynamic Programming</a:t>
            </a:r>
            <a:endParaRPr lang="en-SG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SG" b="1" dirty="0"/>
                  <a:t>State</a:t>
                </a:r>
                <a:endParaRPr lang="en-SG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SG" i="1">
                        <a:latin typeface="Cambria Math" panose="02040503050406030204" pitchFamily="18" charset="0"/>
                      </a:rPr>
                      <m:t>𝑑𝑝</m:t>
                    </m:r>
                    <m:d>
                      <m:dPr>
                        <m:ctrlPr>
                          <a:rPr lang="en-SG" i="1">
                            <a:latin typeface="Cambria Math"/>
                          </a:rPr>
                        </m:ctrlPr>
                      </m:dPr>
                      <m:e>
                        <m:r>
                          <a:rPr lang="en-SG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SG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SG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SG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SG" i="1">
                            <a:latin typeface="Cambria Math" panose="02040503050406030204" pitchFamily="18" charset="0"/>
                          </a:rPr>
                          <m:t>𝑖𝑠𝐵𝑜𝑢𝑛𝑑</m:t>
                        </m:r>
                      </m:e>
                    </m:d>
                  </m:oMath>
                </a14:m>
                <a:endParaRPr lang="en-SG" dirty="0"/>
              </a:p>
              <a:p>
                <a:pPr lvl="1"/>
                <a:r>
                  <a:rPr lang="en-SG" dirty="0"/>
                  <a:t>no. of lucky numbers with </a:t>
                </a:r>
                <a:r>
                  <a:rPr lang="en-SG" b="1" i="1" dirty="0"/>
                  <a:t>p</a:t>
                </a:r>
                <a:r>
                  <a:rPr lang="en-SG" dirty="0"/>
                  <a:t> digits and </a:t>
                </a:r>
                <a:r>
                  <a:rPr lang="en-SG" b="1" i="1" dirty="0"/>
                  <a:t>d</a:t>
                </a:r>
                <a:r>
                  <a:rPr lang="en-SG" dirty="0"/>
                  <a:t> as first digit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SG" i="1">
                        <a:latin typeface="Cambria Math" panose="02040503050406030204" pitchFamily="18" charset="0"/>
                      </a:rPr>
                      <m:t>𝑖𝑠𝐵𝑜𝑢𝑛𝑑</m:t>
                    </m:r>
                    <m:r>
                      <a:rPr lang="en-SG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SG" dirty="0"/>
                  <a:t>indicates whether the </a:t>
                </a:r>
                <a:r>
                  <a:rPr lang="en-SG" b="1" dirty="0"/>
                  <a:t>next digit is bounded by </a:t>
                </a:r>
                <a14:m>
                  <m:oMath xmlns:m="http://schemas.openxmlformats.org/officeDocument/2006/math">
                    <m:r>
                      <a:rPr lang="en-SG" b="1" i="1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SG" b="1" i="1" baseline="-25000">
                        <a:latin typeface="Cambria Math" panose="02040503050406030204" pitchFamily="18" charset="0"/>
                      </a:rPr>
                      <m:t>𝒊</m:t>
                    </m:r>
                    <m:r>
                      <a:rPr lang="en-SG" b="1" i="1" baseline="-2500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SG" b="1" baseline="-25000" dirty="0"/>
              </a:p>
              <a:p>
                <a:pPr marL="0" indent="0">
                  <a:buNone/>
                </a:pPr>
                <a:r>
                  <a:rPr lang="en-SG" b="1" dirty="0" smtClean="0"/>
                  <a:t>Transitions </a:t>
                </a:r>
                <a:r>
                  <a:rPr lang="en-SG" dirty="0" smtClean="0"/>
                  <a:t>(Blue Boxes)</a:t>
                </a:r>
              </a:p>
              <a:p>
                <a14:m>
                  <m:oMath xmlns:m="http://schemas.openxmlformats.org/officeDocument/2006/math">
                    <m:r>
                      <a:rPr lang="en-SG" i="1">
                        <a:latin typeface="Cambria Math" panose="02040503050406030204" pitchFamily="18" charset="0"/>
                      </a:rPr>
                      <m:t>𝑑𝑝</m:t>
                    </m:r>
                    <m:d>
                      <m:dPr>
                        <m:ctrlPr>
                          <a:rPr lang="en-SG" i="1">
                            <a:latin typeface="Cambria Math"/>
                          </a:rPr>
                        </m:ctrlPr>
                      </m:dPr>
                      <m:e>
                        <m:r>
                          <a:rPr lang="en-SG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SG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SG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SG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SG" b="1" i="1">
                            <a:latin typeface="Cambria Math" panose="02040503050406030204" pitchFamily="18" charset="0"/>
                          </a:rPr>
                          <m:t>𝟎</m:t>
                        </m:r>
                      </m:e>
                    </m:d>
                  </m:oMath>
                </a14:m>
                <a:r>
                  <a:rPr lang="en-SG" b="1" i="1" dirty="0" smtClean="0"/>
                  <a:t>= </a:t>
                </a:r>
              </a:p>
              <a:p>
                <a:pPr lvl="1"/>
                <a:r>
                  <a:rPr lang="en-SG" dirty="0" smtClean="0"/>
                  <a:t>if </a:t>
                </a:r>
                <a:r>
                  <a:rPr lang="en-SG" b="1" dirty="0" smtClean="0"/>
                  <a:t>d</a:t>
                </a:r>
                <a:r>
                  <a:rPr lang="en-SG" dirty="0" smtClean="0"/>
                  <a:t> is 1</a:t>
                </a:r>
              </a:p>
              <a:p>
                <a:pPr lvl="2"/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SG" i="1" smtClean="0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SG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SG" i="1">
                            <a:latin typeface="Cambria Math" panose="02040503050406030204" pitchFamily="18" charset="0"/>
                          </a:rPr>
                          <m:t>𝑑𝑝</m:t>
                        </m:r>
                        <m:d>
                          <m:dPr>
                            <m:ctrlPr>
                              <a:rPr lang="en-SG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SG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SG" i="1">
                                <a:latin typeface="Cambria Math" panose="02040503050406030204" pitchFamily="18" charset="0"/>
                              </a:rPr>
                              <m:t>−1, </m:t>
                            </m:r>
                            <m:r>
                              <a:rPr lang="en-SG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SG" i="1">
                                <a:latin typeface="Cambria Math" panose="02040503050406030204" pitchFamily="18" charset="0"/>
                              </a:rPr>
                              <m:t>, 0</m:t>
                            </m:r>
                          </m:e>
                        </m:d>
                      </m:e>
                    </m:nary>
                  </m:oMath>
                </a14:m>
                <a:r>
                  <a:rPr lang="en-SG" dirty="0" smtClean="0"/>
                  <a:t> where </a:t>
                </a:r>
                <a14:m>
                  <m:oMath xmlns:m="http://schemas.openxmlformats.org/officeDocument/2006/math">
                    <m:r>
                      <a:rPr lang="en-SG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SG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SG" b="0" i="1" smtClean="0">
                        <a:latin typeface="Cambria Math" panose="02040503050406030204" pitchFamily="18" charset="0"/>
                      </a:rPr>
                      <m:t>{0, 1, 2, 5, 6, 7, 8, 9}</m:t>
                    </m:r>
                  </m:oMath>
                </a14:m>
                <a:endParaRPr lang="en-SG" dirty="0" smtClean="0"/>
              </a:p>
              <a:p>
                <a:pPr lvl="1"/>
                <a:r>
                  <a:rPr lang="en-SG" dirty="0"/>
                  <a:t>if </a:t>
                </a:r>
                <a:r>
                  <a:rPr lang="en-SG" b="1" dirty="0"/>
                  <a:t>d</a:t>
                </a:r>
                <a:r>
                  <a:rPr lang="en-SG" dirty="0"/>
                  <a:t> is </a:t>
                </a:r>
                <a:r>
                  <a:rPr lang="en-SG" dirty="0" smtClean="0">
                    <a:solidFill>
                      <a:srgbClr val="FF0000"/>
                    </a:solidFill>
                  </a:rPr>
                  <a:t>not</a:t>
                </a:r>
                <a:r>
                  <a:rPr lang="en-SG" dirty="0" smtClean="0"/>
                  <a:t> 1</a:t>
                </a:r>
                <a:endParaRPr lang="en-SG" dirty="0"/>
              </a:p>
              <a:p>
                <a:pPr lvl="2"/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SG" i="1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SG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SG" i="1">
                            <a:latin typeface="Cambria Math" panose="02040503050406030204" pitchFamily="18" charset="0"/>
                          </a:rPr>
                          <m:t>𝑑𝑝</m:t>
                        </m:r>
                        <m:d>
                          <m:dPr>
                            <m:ctrlPr>
                              <a:rPr lang="en-SG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SG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SG" i="1">
                                <a:latin typeface="Cambria Math" panose="02040503050406030204" pitchFamily="18" charset="0"/>
                              </a:rPr>
                              <m:t>−1, </m:t>
                            </m:r>
                            <m:r>
                              <a:rPr lang="en-SG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SG" i="1">
                                <a:latin typeface="Cambria Math" panose="02040503050406030204" pitchFamily="18" charset="0"/>
                              </a:rPr>
                              <m:t>, 0</m:t>
                            </m:r>
                          </m:e>
                        </m:d>
                      </m:e>
                    </m:nary>
                  </m:oMath>
                </a14:m>
                <a:r>
                  <a:rPr lang="en-SG" dirty="0"/>
                  <a:t> where </a:t>
                </a:r>
                <a14:m>
                  <m:oMath xmlns:m="http://schemas.openxmlformats.org/officeDocument/2006/math">
                    <m:r>
                      <a:rPr lang="en-SG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SG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SG" i="1">
                        <a:latin typeface="Cambria Math" panose="02040503050406030204" pitchFamily="18" charset="0"/>
                      </a:rPr>
                      <m:t>{0, 1, 2, </m:t>
                    </m:r>
                    <m:r>
                      <a:rPr lang="en-SG" b="0" i="1" smtClean="0">
                        <a:latin typeface="Cambria Math" panose="02040503050406030204" pitchFamily="18" charset="0"/>
                      </a:rPr>
                      <m:t>3, </m:t>
                    </m:r>
                    <m:r>
                      <a:rPr lang="en-SG" i="1">
                        <a:latin typeface="Cambria Math" panose="02040503050406030204" pitchFamily="18" charset="0"/>
                      </a:rPr>
                      <m:t>5, 6, 7, 8, 9}</m:t>
                    </m:r>
                  </m:oMath>
                </a14:m>
                <a:endParaRPr lang="en-SG" dirty="0"/>
              </a:p>
            </p:txBody>
          </p:sp>
        </mc:Choice>
        <mc:Fallback xmlns=""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217" t="-2241" b="-14706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/>
              <p:cNvSpPr/>
              <p:nvPr/>
            </p:nvSpPr>
            <p:spPr>
              <a:xfrm>
                <a:off x="4263551" y="3962400"/>
                <a:ext cx="1222849" cy="423651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i="1">
                          <a:solidFill>
                            <a:prstClr val="white"/>
                          </a:solidFill>
                          <a:latin typeface="Cambria Math" panose="02040503050406030204" pitchFamily="18" charset="0"/>
                        </a:rPr>
                        <m:t>𝑑𝑝</m:t>
                      </m:r>
                      <m:d>
                        <m:dPr>
                          <m:ctrlPr>
                            <a:rPr lang="en-SG" i="1">
                              <a:solidFill>
                                <a:prstClr val="white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SG" i="1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SG" i="1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SG" i="1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SG" i="1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</a:rPr>
                            <m:t>, 0</m:t>
                          </m:r>
                        </m:e>
                      </m:d>
                    </m:oMath>
                  </m:oMathPara>
                </a14:m>
                <a:endParaRPr lang="en-SG" dirty="0">
                  <a:solidFill>
                    <a:prstClr val="white"/>
                  </a:solidFill>
                </a:endParaRPr>
              </a:p>
            </p:txBody>
          </p:sp>
        </mc:Choice>
        <mc:Fallback xmlns="">
          <p:sp>
            <p:nvSpPr>
              <p:cNvPr id="6" name="Rounded 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3551" y="3962400"/>
                <a:ext cx="1222849" cy="423651"/>
              </a:xfrm>
              <a:prstGeom prst="roundRect">
                <a:avLst/>
              </a:prstGeom>
              <a:blipFill rotWithShape="1">
                <a:blip r:embed="rId3"/>
                <a:stretch>
                  <a:fillRect l="-1970" b="-42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93834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smtClean="0"/>
              <a:t>Subtask 5: Dynamic Programming</a:t>
            </a:r>
            <a:endParaRPr lang="en-SG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SG" sz="1800" b="1" dirty="0" smtClean="0"/>
                  <a:t>State</a:t>
                </a:r>
                <a:endParaRPr lang="en-SG" sz="180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SG" sz="1800" i="1">
                        <a:latin typeface="Cambria Math" panose="02040503050406030204" pitchFamily="18" charset="0"/>
                      </a:rPr>
                      <m:t>𝑑𝑝</m:t>
                    </m:r>
                    <m:d>
                      <m:dPr>
                        <m:ctrlPr>
                          <a:rPr lang="en-SG" sz="1800" i="1">
                            <a:latin typeface="Cambria Math"/>
                          </a:rPr>
                        </m:ctrlPr>
                      </m:dPr>
                      <m:e>
                        <m:r>
                          <a:rPr lang="en-SG" sz="180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SG" sz="18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SG" sz="18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SG" sz="18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SG" sz="1800" i="1">
                            <a:latin typeface="Cambria Math" panose="02040503050406030204" pitchFamily="18" charset="0"/>
                          </a:rPr>
                          <m:t>𝑖𝑠𝐵𝑜𝑢𝑛𝑑</m:t>
                        </m:r>
                      </m:e>
                    </m:d>
                  </m:oMath>
                </a14:m>
                <a:endParaRPr lang="en-SG" sz="1800" dirty="0"/>
              </a:p>
              <a:p>
                <a:pPr lvl="1"/>
                <a:r>
                  <a:rPr lang="en-SG" sz="1600" dirty="0"/>
                  <a:t>no. of lucky numbers with </a:t>
                </a:r>
                <a:r>
                  <a:rPr lang="en-SG" sz="1600" b="1" i="1" dirty="0"/>
                  <a:t>p</a:t>
                </a:r>
                <a:r>
                  <a:rPr lang="en-SG" sz="1600" dirty="0"/>
                  <a:t> digits and </a:t>
                </a:r>
                <a:r>
                  <a:rPr lang="en-SG" sz="1600" b="1" i="1" dirty="0"/>
                  <a:t>d</a:t>
                </a:r>
                <a:r>
                  <a:rPr lang="en-SG" sz="1600" dirty="0"/>
                  <a:t> as first digit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SG" sz="1600" i="1">
                        <a:latin typeface="Cambria Math" panose="02040503050406030204" pitchFamily="18" charset="0"/>
                      </a:rPr>
                      <m:t>𝑖𝑠𝐵𝑜𝑢𝑛𝑑</m:t>
                    </m:r>
                    <m:r>
                      <a:rPr lang="en-SG" sz="16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SG" sz="1600" dirty="0"/>
                  <a:t>indicates whether the </a:t>
                </a:r>
                <a:r>
                  <a:rPr lang="en-SG" sz="1600" b="1" dirty="0"/>
                  <a:t>next digit is bounded by </a:t>
                </a:r>
                <a14:m>
                  <m:oMath xmlns:m="http://schemas.openxmlformats.org/officeDocument/2006/math">
                    <m:r>
                      <a:rPr lang="en-SG" sz="1600" b="1" i="1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SG" sz="1600" b="1" i="1" baseline="-25000">
                        <a:latin typeface="Cambria Math" panose="02040503050406030204" pitchFamily="18" charset="0"/>
                      </a:rPr>
                      <m:t>𝒊</m:t>
                    </m:r>
                    <m:r>
                      <a:rPr lang="en-SG" sz="1600" b="1" i="1" baseline="-2500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SG" sz="1600" b="1" baseline="-25000" dirty="0"/>
              </a:p>
              <a:p>
                <a:pPr marL="0" indent="0">
                  <a:buNone/>
                </a:pPr>
                <a:r>
                  <a:rPr lang="en-SG" sz="1800" b="1" dirty="0" smtClean="0"/>
                  <a:t>Transitions </a:t>
                </a:r>
                <a:r>
                  <a:rPr lang="en-SG" sz="1800" dirty="0"/>
                  <a:t>(Yellow Boxes</a:t>
                </a:r>
                <a:r>
                  <a:rPr lang="en-SG" sz="1800" dirty="0" smtClean="0"/>
                  <a:t>)</a:t>
                </a:r>
              </a:p>
              <a:p>
                <a:pPr marL="0" indent="0">
                  <a:buNone/>
                </a:pPr>
                <a:r>
                  <a:rPr lang="en-SG" sz="1600" dirty="0" smtClean="0"/>
                  <a:t>Let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SG" sz="1600" b="0" i="0" smtClean="0">
                        <a:latin typeface="Cambria Math" panose="02040503050406030204" pitchFamily="18" charset="0"/>
                      </a:rPr>
                      <m:t>n</m:t>
                    </m:r>
                    <m:r>
                      <a:rPr lang="en-SG" sz="1600" b="0" i="0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SG" sz="1600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SG" sz="1600" i="1">
                        <a:latin typeface="Cambria Math" panose="02040503050406030204" pitchFamily="18" charset="0"/>
                      </a:rPr>
                      <m:t>−1</m:t>
                    </m:r>
                    <m:r>
                      <a:rPr lang="en-SG" sz="1600" i="1" baseline="30000">
                        <a:latin typeface="Cambria Math" panose="02040503050406030204" pitchFamily="18" charset="0"/>
                      </a:rPr>
                      <m:t>𝑡h</m:t>
                    </m:r>
                    <m:r>
                      <a:rPr lang="en-SG" sz="16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SG" sz="1600" i="1">
                        <a:latin typeface="Cambria Math" panose="02040503050406030204" pitchFamily="18" charset="0"/>
                      </a:rPr>
                      <m:t>𝑑𝑖𝑔𝑖𝑡</m:t>
                    </m:r>
                    <m:r>
                      <a:rPr lang="en-SG" sz="16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SG" sz="1600" i="1">
                        <a:latin typeface="Cambria Math" panose="02040503050406030204" pitchFamily="18" charset="0"/>
                      </a:rPr>
                      <m:t>𝑜𝑓</m:t>
                    </m:r>
                    <m:r>
                      <a:rPr lang="en-SG" sz="16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SG" sz="1600" i="1">
                        <a:latin typeface="Cambria Math" panose="02040503050406030204" pitchFamily="18" charset="0"/>
                      </a:rPr>
                      <m:t>𝑋𝑖</m:t>
                    </m:r>
                  </m:oMath>
                </a14:m>
                <a:r>
                  <a:rPr lang="en-SG" sz="1600" dirty="0" smtClean="0"/>
                  <a:t> (next digit)</a:t>
                </a:r>
                <a:endParaRPr lang="en-SG" sz="1600" dirty="0"/>
              </a:p>
              <a:p>
                <a14:m>
                  <m:oMath xmlns:m="http://schemas.openxmlformats.org/officeDocument/2006/math">
                    <m:r>
                      <a:rPr lang="en-SG" sz="1600" i="1">
                        <a:latin typeface="Cambria Math" panose="02040503050406030204" pitchFamily="18" charset="0"/>
                      </a:rPr>
                      <m:t>𝑑𝑝</m:t>
                    </m:r>
                    <m:d>
                      <m:dPr>
                        <m:ctrlPr>
                          <a:rPr lang="en-SG" sz="1600" i="1">
                            <a:latin typeface="Cambria Math"/>
                          </a:rPr>
                        </m:ctrlPr>
                      </m:dPr>
                      <m:e>
                        <m:r>
                          <a:rPr lang="en-SG" sz="160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SG" sz="16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SG" sz="16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SG" sz="16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SG" sz="1600" b="1" i="1"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</m:oMath>
                </a14:m>
                <a:r>
                  <a:rPr lang="en-SG" sz="1600" b="1" i="1" dirty="0"/>
                  <a:t>= </a:t>
                </a:r>
              </a:p>
              <a:p>
                <a:pPr lvl="1"/>
                <a:r>
                  <a:rPr lang="en-SG" sz="1600" dirty="0" smtClean="0"/>
                  <a:t>if </a:t>
                </a:r>
                <a:r>
                  <a:rPr lang="en-SG" sz="1600" b="1" dirty="0" smtClean="0"/>
                  <a:t>d</a:t>
                </a:r>
                <a:r>
                  <a:rPr lang="en-SG" sz="1600" dirty="0" smtClean="0"/>
                  <a:t> is 1</a:t>
                </a:r>
              </a:p>
              <a:p>
                <a:pPr lvl="2"/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SG" sz="1400" i="1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SG" sz="1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SG" sz="1400" i="1">
                            <a:latin typeface="Cambria Math" panose="02040503050406030204" pitchFamily="18" charset="0"/>
                          </a:rPr>
                          <m:t>𝑑𝑝</m:t>
                        </m:r>
                        <m:d>
                          <m:dPr>
                            <m:ctrlPr>
                              <a:rPr lang="en-SG" sz="1400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SG" sz="14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SG" sz="1400" i="1">
                                <a:latin typeface="Cambria Math" panose="02040503050406030204" pitchFamily="18" charset="0"/>
                              </a:rPr>
                              <m:t>−1, </m:t>
                            </m:r>
                            <m:r>
                              <a:rPr lang="en-SG" sz="1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SG" sz="1400" i="1">
                                <a:latin typeface="Cambria Math" panose="02040503050406030204" pitchFamily="18" charset="0"/>
                              </a:rPr>
                              <m:t>, 0</m:t>
                            </m:r>
                          </m:e>
                        </m:d>
                      </m:e>
                    </m:nary>
                  </m:oMath>
                </a14:m>
                <a:r>
                  <a:rPr lang="en-SG" sz="1400" dirty="0"/>
                  <a:t> where </a:t>
                </a:r>
                <a14:m>
                  <m:oMath xmlns:m="http://schemas.openxmlformats.org/officeDocument/2006/math">
                    <m:r>
                      <a:rPr lang="en-SG" sz="14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SG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SG" sz="1400" i="1">
                            <a:latin typeface="Cambria Math"/>
                          </a:rPr>
                        </m:ctrlPr>
                      </m:dPr>
                      <m:e>
                        <m:r>
                          <a:rPr lang="en-SG" sz="1400" i="1">
                            <a:latin typeface="Cambria Math" panose="02040503050406030204" pitchFamily="18" charset="0"/>
                          </a:rPr>
                          <m:t>0, 1, 2, 5, 6, 7, 8, 9</m:t>
                        </m:r>
                      </m:e>
                    </m:d>
                    <m:r>
                      <a:rPr lang="en-SG" sz="1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SG" sz="1400" b="0" i="1" smtClean="0"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SG" sz="1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SG" sz="14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SG" sz="1400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SG" sz="1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SG" sz="140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endParaRPr lang="en-SG" sz="1400" b="0" dirty="0" smtClean="0"/>
              </a:p>
              <a:p>
                <a:pPr lvl="2"/>
                <a14:m>
                  <m:oMath xmlns:m="http://schemas.openxmlformats.org/officeDocument/2006/math">
                    <m:r>
                      <a:rPr lang="en-SG" sz="1400" i="1">
                        <a:latin typeface="Cambria Math" panose="02040503050406030204" pitchFamily="18" charset="0"/>
                      </a:rPr>
                      <m:t>𝑑𝑝</m:t>
                    </m:r>
                    <m:d>
                      <m:dPr>
                        <m:ctrlPr>
                          <a:rPr lang="en-SG" sz="1400" i="1">
                            <a:latin typeface="Cambria Math"/>
                          </a:rPr>
                        </m:ctrlPr>
                      </m:dPr>
                      <m:e>
                        <m:r>
                          <a:rPr lang="en-SG" sz="140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SG" sz="1400" i="1">
                            <a:latin typeface="Cambria Math" panose="02040503050406030204" pitchFamily="18" charset="0"/>
                          </a:rPr>
                          <m:t>−1,</m:t>
                        </m:r>
                        <m:r>
                          <a:rPr lang="en-SG" sz="1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SG" sz="14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SG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en-SG" sz="1400" dirty="0" smtClean="0"/>
                  <a:t> if </a:t>
                </a:r>
                <a14:m>
                  <m:oMath xmlns:m="http://schemas.openxmlformats.org/officeDocument/2006/math">
                    <m:r>
                      <a:rPr lang="en-SG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SG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SG" sz="1400" i="1">
                            <a:latin typeface="Cambria Math"/>
                          </a:rPr>
                        </m:ctrlPr>
                      </m:dPr>
                      <m:e>
                        <m:r>
                          <a:rPr lang="en-SG" sz="1400" i="1">
                            <a:latin typeface="Cambria Math" panose="02040503050406030204" pitchFamily="18" charset="0"/>
                          </a:rPr>
                          <m:t>0, 1, 2, 5, 6, 7, 8, 9</m:t>
                        </m:r>
                      </m:e>
                    </m:d>
                  </m:oMath>
                </a14:m>
                <a:endParaRPr lang="en-SG" sz="1400" dirty="0" smtClean="0">
                  <a:latin typeface="Cambria" panose="02040503050406030204" pitchFamily="18" charset="0"/>
                </a:endParaRPr>
              </a:p>
              <a:p>
                <a:pPr lvl="1"/>
                <a:r>
                  <a:rPr lang="en-SG" sz="1600" dirty="0" smtClean="0"/>
                  <a:t>if </a:t>
                </a:r>
                <a:r>
                  <a:rPr lang="en-SG" sz="1600" b="1" dirty="0"/>
                  <a:t>d</a:t>
                </a:r>
                <a:r>
                  <a:rPr lang="en-SG" sz="1600" dirty="0"/>
                  <a:t> is </a:t>
                </a:r>
                <a:r>
                  <a:rPr lang="en-SG" sz="1600" dirty="0" smtClean="0">
                    <a:solidFill>
                      <a:srgbClr val="FF0000"/>
                    </a:solidFill>
                  </a:rPr>
                  <a:t>not</a:t>
                </a:r>
                <a:r>
                  <a:rPr lang="en-SG" sz="1600" dirty="0" smtClean="0"/>
                  <a:t> 1</a:t>
                </a:r>
                <a:endParaRPr lang="en-SG" sz="1600" dirty="0"/>
              </a:p>
              <a:p>
                <a:pPr lvl="2"/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SG" sz="1400" i="1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SG" sz="1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SG" sz="1400" i="1">
                            <a:latin typeface="Cambria Math" panose="02040503050406030204" pitchFamily="18" charset="0"/>
                          </a:rPr>
                          <m:t>𝑑𝑝</m:t>
                        </m:r>
                        <m:d>
                          <m:dPr>
                            <m:ctrlPr>
                              <a:rPr lang="en-SG" sz="1400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SG" sz="14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SG" sz="1400" i="1">
                                <a:latin typeface="Cambria Math" panose="02040503050406030204" pitchFamily="18" charset="0"/>
                              </a:rPr>
                              <m:t>−1, </m:t>
                            </m:r>
                            <m:r>
                              <a:rPr lang="en-SG" sz="1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SG" sz="1400" i="1">
                                <a:latin typeface="Cambria Math" panose="02040503050406030204" pitchFamily="18" charset="0"/>
                              </a:rPr>
                              <m:t>, 0</m:t>
                            </m:r>
                          </m:e>
                        </m:d>
                      </m:e>
                    </m:nary>
                  </m:oMath>
                </a14:m>
                <a:r>
                  <a:rPr lang="en-SG" sz="1400" dirty="0"/>
                  <a:t> where </a:t>
                </a:r>
                <a14:m>
                  <m:oMath xmlns:m="http://schemas.openxmlformats.org/officeDocument/2006/math">
                    <m:r>
                      <a:rPr lang="en-SG" sz="14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SG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SG" sz="1400" i="1">
                            <a:latin typeface="Cambria Math"/>
                          </a:rPr>
                        </m:ctrlPr>
                      </m:dPr>
                      <m:e>
                        <m:r>
                          <a:rPr lang="en-SG" sz="1400" i="1">
                            <a:latin typeface="Cambria Math" panose="02040503050406030204" pitchFamily="18" charset="0"/>
                          </a:rPr>
                          <m:t>0, 1, 2, </m:t>
                        </m:r>
                        <m:r>
                          <a:rPr lang="en-SG" sz="1400" b="0" i="1" smtClean="0">
                            <a:latin typeface="Cambria Math" panose="02040503050406030204" pitchFamily="18" charset="0"/>
                          </a:rPr>
                          <m:t>3, </m:t>
                        </m:r>
                        <m:r>
                          <a:rPr lang="en-SG" sz="1400" i="1">
                            <a:latin typeface="Cambria Math" panose="02040503050406030204" pitchFamily="18" charset="0"/>
                          </a:rPr>
                          <m:t>5, 6, 7, 8, 9</m:t>
                        </m:r>
                      </m:e>
                    </m:d>
                    <m:r>
                      <a:rPr lang="en-SG" sz="14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SG" sz="1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SG" sz="1400" b="0" i="1" smtClean="0"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SG" sz="1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SG" sz="14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SG" sz="1400" i="1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SG" sz="1400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SG" sz="1400" i="1">
                        <a:latin typeface="Cambria Math" panose="02040503050406030204" pitchFamily="18" charset="0"/>
                      </a:rPr>
                      <m:t>−1</m:t>
                    </m:r>
                    <m:r>
                      <a:rPr lang="en-SG" sz="1400" i="1" baseline="30000">
                        <a:latin typeface="Cambria Math" panose="02040503050406030204" pitchFamily="18" charset="0"/>
                      </a:rPr>
                      <m:t>𝑡h</m:t>
                    </m:r>
                    <m:r>
                      <a:rPr lang="en-SG" sz="14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SG" sz="1400" i="1">
                        <a:latin typeface="Cambria Math" panose="02040503050406030204" pitchFamily="18" charset="0"/>
                      </a:rPr>
                      <m:t>𝑑𝑖𝑔𝑖𝑡</m:t>
                    </m:r>
                    <m:r>
                      <a:rPr lang="en-SG" sz="14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SG" sz="1400" i="1">
                        <a:latin typeface="Cambria Math" panose="02040503050406030204" pitchFamily="18" charset="0"/>
                      </a:rPr>
                      <m:t>𝑜𝑓</m:t>
                    </m:r>
                    <m:r>
                      <a:rPr lang="en-SG" sz="14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SG" sz="1400" i="1">
                        <a:latin typeface="Cambria Math" panose="02040503050406030204" pitchFamily="18" charset="0"/>
                      </a:rPr>
                      <m:t>𝑋𝑖</m:t>
                    </m:r>
                    <m:r>
                      <a:rPr lang="en-SG" sz="140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endParaRPr lang="en-SG" sz="1400" dirty="0"/>
              </a:p>
              <a:p>
                <a:pPr lvl="2"/>
                <a14:m>
                  <m:oMath xmlns:m="http://schemas.openxmlformats.org/officeDocument/2006/math">
                    <m:r>
                      <a:rPr lang="en-SG" sz="1400" i="1">
                        <a:latin typeface="Cambria Math" panose="02040503050406030204" pitchFamily="18" charset="0"/>
                      </a:rPr>
                      <m:t>𝑑𝑝</m:t>
                    </m:r>
                    <m:d>
                      <m:dPr>
                        <m:ctrlPr>
                          <a:rPr lang="en-SG" sz="1400" i="1">
                            <a:latin typeface="Cambria Math"/>
                          </a:rPr>
                        </m:ctrlPr>
                      </m:dPr>
                      <m:e>
                        <m:r>
                          <a:rPr lang="en-SG" sz="140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SG" sz="1400" i="1">
                            <a:latin typeface="Cambria Math" panose="02040503050406030204" pitchFamily="18" charset="0"/>
                          </a:rPr>
                          <m:t>−1,</m:t>
                        </m:r>
                        <m:r>
                          <a:rPr lang="en-SG" sz="14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SG" sz="1400" i="1">
                            <a:latin typeface="Cambria Math" panose="02040503050406030204" pitchFamily="18" charset="0"/>
                          </a:rPr>
                          <m:t>, 1</m:t>
                        </m:r>
                      </m:e>
                    </m:d>
                    <m:r>
                      <m:rPr>
                        <m:nor/>
                      </m:rPr>
                      <a:rPr lang="en-SG" sz="1400" dirty="0"/>
                      <m:t> </m:t>
                    </m:r>
                    <m:r>
                      <m:rPr>
                        <m:nor/>
                      </m:rPr>
                      <a:rPr lang="en-SG" sz="1400" dirty="0"/>
                      <m:t>if</m:t>
                    </m:r>
                    <m:r>
                      <m:rPr>
                        <m:nor/>
                      </m:rPr>
                      <a:rPr lang="en-SG" sz="1400" dirty="0"/>
                      <m:t> </m:t>
                    </m:r>
                    <m:r>
                      <a:rPr lang="en-SG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SG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SG" sz="1400" i="1">
                            <a:latin typeface="Cambria Math"/>
                          </a:rPr>
                        </m:ctrlPr>
                      </m:dPr>
                      <m:e>
                        <m:r>
                          <a:rPr lang="en-SG" sz="1400" i="1">
                            <a:latin typeface="Cambria Math" panose="02040503050406030204" pitchFamily="18" charset="0"/>
                          </a:rPr>
                          <m:t>0, 1, 2, </m:t>
                        </m:r>
                        <m:r>
                          <a:rPr lang="en-SG" sz="1400" b="0" i="1" smtClean="0">
                            <a:latin typeface="Cambria Math" panose="02040503050406030204" pitchFamily="18" charset="0"/>
                          </a:rPr>
                          <m:t>3, </m:t>
                        </m:r>
                        <m:r>
                          <a:rPr lang="en-SG" sz="1400" i="1">
                            <a:latin typeface="Cambria Math" panose="02040503050406030204" pitchFamily="18" charset="0"/>
                          </a:rPr>
                          <m:t>5, 6, 7, 8, 9</m:t>
                        </m:r>
                      </m:e>
                    </m:d>
                  </m:oMath>
                </a14:m>
                <a:endParaRPr lang="en-SG" sz="1400" b="1" u="sng" dirty="0"/>
              </a:p>
            </p:txBody>
          </p:sp>
        </mc:Choice>
        <mc:Fallback xmlns=""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618" t="-1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/>
              <p:cNvSpPr/>
              <p:nvPr/>
            </p:nvSpPr>
            <p:spPr>
              <a:xfrm>
                <a:off x="3200400" y="3081549"/>
                <a:ext cx="1222849" cy="423651"/>
              </a:xfrm>
              <a:prstGeom prst="round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i="1" smtClean="0">
                          <a:solidFill>
                            <a:prstClr val="white"/>
                          </a:solidFill>
                          <a:latin typeface="Cambria Math" panose="02040503050406030204" pitchFamily="18" charset="0"/>
                        </a:rPr>
                        <m:t>𝑑𝑝</m:t>
                      </m:r>
                      <m:d>
                        <m:dPr>
                          <m:ctrlPr>
                            <a:rPr lang="en-SG" i="1">
                              <a:solidFill>
                                <a:prstClr val="white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SG" i="1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SG" i="1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SG" i="1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SG" i="1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</a:rPr>
                            <m:t>, 1</m:t>
                          </m:r>
                        </m:e>
                      </m:d>
                    </m:oMath>
                  </m:oMathPara>
                </a14:m>
                <a:endParaRPr lang="en-SG" dirty="0">
                  <a:solidFill>
                    <a:prstClr val="white"/>
                  </a:solidFill>
                </a:endParaRPr>
              </a:p>
            </p:txBody>
          </p:sp>
        </mc:Choice>
        <mc:Fallback xmlns="">
          <p:sp>
            <p:nvSpPr>
              <p:cNvPr id="6" name="Rounded 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0400" y="3081549"/>
                <a:ext cx="1222849" cy="423651"/>
              </a:xfrm>
              <a:prstGeom prst="roundRect">
                <a:avLst/>
              </a:prstGeom>
              <a:blipFill rotWithShape="1">
                <a:blip r:embed="rId3"/>
                <a:stretch>
                  <a:fillRect l="-1970" b="-28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67847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smtClean="0"/>
              <a:t>Subtask 5: Dynamic Programming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SG" b="1" dirty="0" smtClean="0"/>
                  <a:t>Computing Answer</a:t>
                </a:r>
                <a:endParaRPr lang="en-SG" b="1" dirty="0"/>
              </a:p>
              <a:p>
                <a:pPr lvl="1"/>
                <a:r>
                  <a:rPr lang="en-SG" dirty="0" smtClean="0"/>
                  <a:t>If </a:t>
                </a:r>
                <a14:m>
                  <m:oMath xmlns:m="http://schemas.openxmlformats.org/officeDocument/2006/math">
                    <m:r>
                      <a:rPr lang="en-SG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SG" i="1" baseline="-2500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SG" dirty="0"/>
                  <a:t> has </a:t>
                </a:r>
                <a14:m>
                  <m:oMath xmlns:m="http://schemas.openxmlformats.org/officeDocument/2006/math">
                    <m:r>
                      <a:rPr lang="en-SG" i="1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SG" dirty="0"/>
                  <a:t> </a:t>
                </a:r>
                <a:r>
                  <a:rPr lang="en-SG" dirty="0" smtClean="0"/>
                  <a:t>digits with the first digit being </a:t>
                </a:r>
                <a14:m>
                  <m:oMath xmlns:m="http://schemas.openxmlformats.org/officeDocument/2006/math">
                    <m:r>
                      <a:rPr lang="en-SG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SG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SG" dirty="0" smtClean="0"/>
              </a:p>
              <a:p>
                <a:pPr lvl="2"/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SG" b="0" i="1" smtClean="0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SG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SG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SG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SG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r>
                          <a:rPr lang="en-SG" i="1">
                            <a:latin typeface="Cambria Math" panose="02040503050406030204" pitchFamily="18" charset="0"/>
                          </a:rPr>
                          <m:t>𝑑𝑝</m:t>
                        </m:r>
                        <m:d>
                          <m:dPr>
                            <m:ctrlPr>
                              <a:rPr lang="en-SG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SG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  <m:r>
                              <a:rPr lang="en-SG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SG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SG" b="0" i="1" smtClean="0">
                                <a:latin typeface="Cambria Math" panose="02040503050406030204" pitchFamily="18" charset="0"/>
                              </a:rPr>
                              <m:t>, 0</m:t>
                            </m:r>
                          </m:e>
                        </m:d>
                      </m:e>
                    </m:nary>
                    <m:r>
                      <a:rPr lang="en-SG" b="0" i="1" smtClean="0">
                        <a:latin typeface="Cambria Math" panose="02040503050406030204" pitchFamily="18" charset="0"/>
                      </a:rPr>
                      <m:t>+ </m:t>
                    </m:r>
                    <m:r>
                      <a:rPr lang="en-SG" i="1">
                        <a:latin typeface="Cambria Math" panose="02040503050406030204" pitchFamily="18" charset="0"/>
                      </a:rPr>
                      <m:t>𝑑𝑝</m:t>
                    </m:r>
                    <m:d>
                      <m:dPr>
                        <m:ctrlPr>
                          <a:rPr lang="en-SG" i="1">
                            <a:latin typeface="Cambria Math"/>
                          </a:rPr>
                        </m:ctrlPr>
                      </m:dPr>
                      <m:e>
                        <m:r>
                          <a:rPr lang="en-SG" i="1">
                            <a:latin typeface="Cambria Math" panose="02040503050406030204" pitchFamily="18" charset="0"/>
                          </a:rPr>
                          <m:t>𝐾</m:t>
                        </m:r>
                        <m:r>
                          <a:rPr lang="en-SG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SG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SG" b="0" i="1" smtClean="0">
                            <a:latin typeface="Cambria Math" panose="02040503050406030204" pitchFamily="18" charset="0"/>
                          </a:rPr>
                          <m:t>, 1</m:t>
                        </m:r>
                      </m:e>
                    </m:d>
                  </m:oMath>
                </a14:m>
                <a:endParaRPr lang="en-SG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9823609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sz="4000" dirty="0" smtClean="0"/>
              <a:t>Subtask 6: Binary Search the Answer</a:t>
            </a:r>
            <a:endParaRPr lang="en-SG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7"/>
                <a:ext cx="7886700" cy="455869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endParaRPr lang="en-SG" sz="2400" dirty="0" smtClean="0"/>
              </a:p>
              <a:p>
                <a:r>
                  <a:rPr lang="en-SG" sz="2400" dirty="0" smtClean="0"/>
                  <a:t>For </a:t>
                </a:r>
                <a14:m>
                  <m:oMath xmlns:m="http://schemas.openxmlformats.org/officeDocument/2006/math">
                    <m:r>
                      <a:rPr lang="en-SG" sz="24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SG" sz="2400" b="0" i="1" baseline="-2500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SG" sz="24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SG" sz="2400" dirty="0" smtClean="0"/>
              </a:p>
              <a:p>
                <a:pPr lvl="1"/>
                <a:r>
                  <a:rPr lang="en-SG" sz="2000" dirty="0" smtClean="0"/>
                  <a:t>Use Subtask 5’s solution</a:t>
                </a:r>
              </a:p>
              <a:p>
                <a:r>
                  <a:rPr lang="en-SG" sz="2400" dirty="0"/>
                  <a:t>For </a:t>
                </a:r>
                <a14:m>
                  <m:oMath xmlns:m="http://schemas.openxmlformats.org/officeDocument/2006/math">
                    <m:r>
                      <a:rPr lang="en-SG" sz="24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SG" sz="2400" i="1" baseline="-2500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SG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SG" sz="24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SG" sz="2400" dirty="0"/>
              </a:p>
              <a:p>
                <a:pPr lvl="1"/>
                <a:r>
                  <a:rPr lang="en-SG" sz="2000" b="1" dirty="0" smtClean="0"/>
                  <a:t>Binary Search the Answer</a:t>
                </a:r>
              </a:p>
              <a:p>
                <a:pPr lvl="2"/>
                <a:r>
                  <a:rPr lang="en-SG" sz="1800" dirty="0" smtClean="0"/>
                  <a:t>Guess a certain floor in the lucky numbering scheme</a:t>
                </a:r>
              </a:p>
              <a:p>
                <a:pPr lvl="2"/>
                <a:r>
                  <a:rPr lang="en-SG" sz="1800" dirty="0"/>
                  <a:t>C</a:t>
                </a:r>
                <a:r>
                  <a:rPr lang="en-SG" sz="1800" dirty="0" smtClean="0"/>
                  <a:t>onvert it to conventional to </a:t>
                </a:r>
                <a:r>
                  <a:rPr lang="en-SG" sz="1800" i="1" dirty="0" smtClean="0"/>
                  <a:t>check</a:t>
                </a:r>
              </a:p>
              <a:p>
                <a:pPr lvl="2"/>
                <a:r>
                  <a:rPr lang="en-SG" sz="1800" dirty="0"/>
                  <a:t>If guess is </a:t>
                </a:r>
                <a:r>
                  <a:rPr lang="en-SG" sz="1800" dirty="0" smtClean="0"/>
                  <a:t>too high, </a:t>
                </a:r>
                <a:r>
                  <a:rPr lang="en-SG" sz="1800" dirty="0"/>
                  <a:t>the answer must be lower</a:t>
                </a:r>
              </a:p>
              <a:p>
                <a:pPr lvl="2"/>
                <a:r>
                  <a:rPr lang="en-SG" sz="1800" dirty="0"/>
                  <a:t>If guess is too low, the answer must be </a:t>
                </a:r>
                <a:r>
                  <a:rPr lang="en-SG" sz="1800" dirty="0" smtClean="0"/>
                  <a:t>higher</a:t>
                </a:r>
              </a:p>
              <a:p>
                <a:pPr lvl="1"/>
                <a:r>
                  <a:rPr lang="en-SG" sz="2000" dirty="0" smtClean="0"/>
                  <a:t>Verify using </a:t>
                </a:r>
                <a:r>
                  <a:rPr lang="en-SG" sz="2000" dirty="0"/>
                  <a:t>Subtask </a:t>
                </a:r>
                <a:r>
                  <a:rPr lang="en-SG" sz="2000" dirty="0" smtClean="0"/>
                  <a:t>5’s solution </a:t>
                </a:r>
                <a:r>
                  <a:rPr lang="en-SG" sz="2000" dirty="0" smtClean="0">
                    <a:solidFill>
                      <a:srgbClr val="FF0000"/>
                    </a:solidFill>
                  </a:rPr>
                  <a:t>(but with inputs up to 7.7*10</a:t>
                </a:r>
                <a:r>
                  <a:rPr lang="en-SG" sz="2000" baseline="30000" dirty="0" smtClean="0">
                    <a:solidFill>
                      <a:srgbClr val="FF0000"/>
                    </a:solidFill>
                  </a:rPr>
                  <a:t>17</a:t>
                </a:r>
                <a:r>
                  <a:rPr lang="en-SG" sz="2000" dirty="0" smtClean="0">
                    <a:solidFill>
                      <a:srgbClr val="FF0000"/>
                    </a:solidFill>
                  </a:rPr>
                  <a:t>)</a:t>
                </a:r>
              </a:p>
              <a:p>
                <a:pPr lvl="2"/>
                <a:r>
                  <a:rPr lang="en-SG" sz="1800" dirty="0" smtClean="0">
                    <a:solidFill>
                      <a:srgbClr val="FF0000"/>
                    </a:solidFill>
                  </a:rPr>
                  <a:t>18 digits total</a:t>
                </a:r>
              </a:p>
            </p:txBody>
          </p:sp>
        </mc:Choice>
        <mc:Fallback xmlns=""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7"/>
                <a:ext cx="7886700" cy="4558699"/>
              </a:xfrm>
              <a:blipFill rotWithShape="1">
                <a:blip r:embed="rId2"/>
                <a:stretch>
                  <a:fillRect l="-10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/>
          <p:cNvGrpSpPr/>
          <p:nvPr/>
        </p:nvGrpSpPr>
        <p:grpSpPr>
          <a:xfrm>
            <a:off x="685800" y="1385567"/>
            <a:ext cx="7315200" cy="624465"/>
            <a:chOff x="2228240" y="1385564"/>
            <a:chExt cx="7348341" cy="624465"/>
          </a:xfrm>
        </p:grpSpPr>
        <p:pic>
          <p:nvPicPr>
            <p:cNvPr id="7" name="Content Placeholder 3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6744"/>
            <a:stretch/>
          </p:blipFill>
          <p:spPr>
            <a:xfrm>
              <a:off x="2228240" y="1385564"/>
              <a:ext cx="7323627" cy="319669"/>
            </a:xfrm>
            <a:prstGeom prst="rect">
              <a:avLst/>
            </a:prstGeom>
          </p:spPr>
        </p:pic>
        <p:pic>
          <p:nvPicPr>
            <p:cNvPr id="8" name="Content Placeholder 3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7" t="85743" r="-337" b="1617"/>
            <a:stretch/>
          </p:blipFill>
          <p:spPr>
            <a:xfrm>
              <a:off x="2252954" y="1705229"/>
              <a:ext cx="7323627" cy="304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81976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smtClean="0"/>
              <a:t>Subtask 6</a:t>
            </a:r>
            <a:endParaRPr lang="en-SG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28650" y="1614618"/>
            <a:ext cx="8286750" cy="4562347"/>
          </a:xfrm>
        </p:spPr>
        <p:txBody>
          <a:bodyPr>
            <a:noAutofit/>
          </a:bodyPr>
          <a:lstStyle/>
          <a:p>
            <a:r>
              <a:rPr lang="en-SG" sz="2000" dirty="0" smtClean="0"/>
              <a:t>Subtask 5’s solution might not be fast enough for Subtask 6</a:t>
            </a:r>
            <a:endParaRPr lang="en-SG" sz="2000" dirty="0"/>
          </a:p>
          <a:p>
            <a:pPr lvl="1"/>
            <a:r>
              <a:rPr lang="en-SG" sz="1800" dirty="0" smtClean="0"/>
              <a:t>Current Runtime: O(N * states * avg. transition * log</a:t>
            </a:r>
            <a:r>
              <a:rPr lang="en-SG" sz="1800" baseline="-25000" dirty="0" smtClean="0"/>
              <a:t>2</a:t>
            </a:r>
            <a:r>
              <a:rPr lang="en-SG" sz="1800" dirty="0" smtClean="0"/>
              <a:t> 10</a:t>
            </a:r>
            <a:r>
              <a:rPr lang="en-SG" sz="1800" baseline="30000" dirty="0" smtClean="0"/>
              <a:t>18</a:t>
            </a:r>
            <a:r>
              <a:rPr lang="en-SG" sz="1800" dirty="0" smtClean="0"/>
              <a:t>)</a:t>
            </a:r>
          </a:p>
          <a:p>
            <a:pPr lvl="1"/>
            <a:r>
              <a:rPr lang="en-SG" sz="1800" dirty="0" smtClean="0"/>
              <a:t>Estimated iterations: 100000 * (18 * 10 * 2) * 10 * 60 = </a:t>
            </a:r>
            <a:r>
              <a:rPr lang="en-SG" sz="1800" b="1" u="sng" dirty="0" smtClean="0"/>
              <a:t>2.16 x 10</a:t>
            </a:r>
            <a:r>
              <a:rPr lang="en-SG" sz="1800" b="1" u="sng" baseline="30000" dirty="0" smtClean="0"/>
              <a:t>10</a:t>
            </a:r>
            <a:r>
              <a:rPr lang="en-SG" sz="1800" b="1" u="sng" dirty="0" smtClean="0"/>
              <a:t> iterations</a:t>
            </a:r>
            <a:endParaRPr lang="en-SG" sz="1800" b="1" u="sng" baseline="30000" dirty="0" smtClean="0"/>
          </a:p>
          <a:p>
            <a:pPr lvl="1"/>
            <a:endParaRPr lang="en-SG" sz="1800" dirty="0" smtClean="0"/>
          </a:p>
          <a:p>
            <a:r>
              <a:rPr lang="en-SG" sz="2400" dirty="0" smtClean="0"/>
              <a:t>Constant time optimisations </a:t>
            </a:r>
            <a:r>
              <a:rPr lang="en-SG" sz="2400" i="1" dirty="0" smtClean="0"/>
              <a:t>might</a:t>
            </a:r>
            <a:r>
              <a:rPr lang="en-SG" sz="2400" dirty="0" smtClean="0"/>
              <a:t> be required</a:t>
            </a:r>
          </a:p>
          <a:p>
            <a:pPr lvl="1"/>
            <a:r>
              <a:rPr lang="en-SG" sz="1800" dirty="0" smtClean="0"/>
              <a:t>Reduction of DP states</a:t>
            </a:r>
          </a:p>
          <a:p>
            <a:pPr lvl="1"/>
            <a:r>
              <a:rPr lang="en-SG" sz="1800" dirty="0" smtClean="0"/>
              <a:t>Reduction of DP transition</a:t>
            </a:r>
            <a:endParaRPr lang="en-SG" sz="1800" dirty="0"/>
          </a:p>
          <a:p>
            <a:pPr lvl="1"/>
            <a:r>
              <a:rPr lang="en-SG" sz="1800" dirty="0" smtClean="0"/>
              <a:t>Reduce recalculation of DP states</a:t>
            </a:r>
          </a:p>
        </p:txBody>
      </p:sp>
    </p:spTree>
    <p:extLst>
      <p:ext uri="{BB962C8B-B14F-4D97-AF65-F5344CB8AC3E}">
        <p14:creationId xmlns:p14="http://schemas.microsoft.com/office/powerpoint/2010/main" val="3538822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Subtask 3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143004"/>
                <a:ext cx="8229600" cy="4525963"/>
              </a:xfrm>
            </p:spPr>
            <p:txBody>
              <a:bodyPr>
                <a:normAutofit/>
              </a:bodyPr>
              <a:lstStyle/>
              <a:p>
                <a:r>
                  <a:rPr lang="en-US" sz="1800" dirty="0" smtClean="0"/>
                  <a:t>Input requirement: </a:t>
                </a:r>
                <a:r>
                  <a:rPr lang="en-SG" sz="1800" dirty="0"/>
                  <a:t>0&lt;N,M</a:t>
                </a:r>
                <a:r>
                  <a:rPr lang="en-SG" sz="1800" dirty="0" smtClean="0">
                    <a:sym typeface="Symbol"/>
                  </a:rPr>
                  <a:t>5</a:t>
                </a:r>
                <a:r>
                  <a:rPr lang="en-SG" sz="1800" dirty="0" smtClean="0"/>
                  <a:t>0</a:t>
                </a:r>
              </a:p>
              <a:p>
                <a:endParaRPr lang="en-US" sz="1800" dirty="0" smtClean="0"/>
              </a:p>
              <a:p>
                <a:r>
                  <a:rPr lang="en-US" sz="1800" dirty="0" smtClean="0"/>
                  <a:t>C=0;</a:t>
                </a:r>
              </a:p>
              <a:p>
                <a:r>
                  <a:rPr lang="en-US" sz="1800" dirty="0" smtClean="0"/>
                  <a:t>For every 1 </a:t>
                </a:r>
                <a:r>
                  <a:rPr lang="en-US" sz="1800" dirty="0" smtClean="0">
                    <a:sym typeface="Symbol"/>
                  </a:rPr>
                  <a:t> x</a:t>
                </a:r>
                <a:r>
                  <a:rPr lang="en-US" sz="1800" baseline="-25000" dirty="0" smtClean="0">
                    <a:sym typeface="Symbol"/>
                  </a:rPr>
                  <a:t>1</a:t>
                </a:r>
                <a:r>
                  <a:rPr lang="en-US" sz="1800" dirty="0" smtClean="0">
                    <a:sym typeface="Symbol"/>
                  </a:rPr>
                  <a:t> </a:t>
                </a:r>
                <a:r>
                  <a:rPr lang="en-US" sz="1800" dirty="0">
                    <a:sym typeface="Symbol"/>
                  </a:rPr>
                  <a:t> </a:t>
                </a:r>
                <a:r>
                  <a:rPr lang="en-US" sz="1800" dirty="0" smtClean="0">
                    <a:sym typeface="Symbol"/>
                  </a:rPr>
                  <a:t>x</a:t>
                </a:r>
                <a:r>
                  <a:rPr lang="en-US" sz="1800" baseline="-25000" dirty="0" smtClean="0">
                    <a:sym typeface="Symbol"/>
                  </a:rPr>
                  <a:t>2</a:t>
                </a:r>
                <a:r>
                  <a:rPr lang="en-US" sz="1800" dirty="0" smtClean="0">
                    <a:sym typeface="Symbol"/>
                  </a:rPr>
                  <a:t> </a:t>
                </a:r>
                <a:r>
                  <a:rPr lang="en-US" sz="1800" dirty="0">
                    <a:sym typeface="Symbol"/>
                  </a:rPr>
                  <a:t> </a:t>
                </a:r>
                <a:r>
                  <a:rPr lang="en-US" sz="1800" dirty="0" smtClean="0">
                    <a:sym typeface="Symbol"/>
                  </a:rPr>
                  <a:t>N,</a:t>
                </a:r>
              </a:p>
              <a:p>
                <a:pPr lvl="1"/>
                <a:r>
                  <a:rPr lang="en-US" sz="1800" dirty="0" smtClean="0">
                    <a:sym typeface="Symbol"/>
                  </a:rPr>
                  <a:t>For every </a:t>
                </a:r>
                <a:r>
                  <a:rPr lang="en-US" sz="1800" dirty="0"/>
                  <a:t>1 </a:t>
                </a:r>
                <a:r>
                  <a:rPr lang="en-US" sz="1800" dirty="0">
                    <a:sym typeface="Symbol"/>
                  </a:rPr>
                  <a:t> </a:t>
                </a:r>
                <a:r>
                  <a:rPr lang="en-US" sz="1800" dirty="0" smtClean="0">
                    <a:sym typeface="Symbol"/>
                  </a:rPr>
                  <a:t>y</a:t>
                </a:r>
                <a:r>
                  <a:rPr lang="en-US" sz="1800" baseline="-25000" dirty="0" smtClean="0">
                    <a:sym typeface="Symbol"/>
                  </a:rPr>
                  <a:t>1</a:t>
                </a:r>
                <a:r>
                  <a:rPr lang="en-US" sz="1800" dirty="0" smtClean="0">
                    <a:sym typeface="Symbol"/>
                  </a:rPr>
                  <a:t> </a:t>
                </a:r>
                <a:r>
                  <a:rPr lang="en-US" sz="1800" dirty="0">
                    <a:sym typeface="Symbol"/>
                  </a:rPr>
                  <a:t> </a:t>
                </a:r>
                <a:r>
                  <a:rPr lang="en-US" sz="1800" dirty="0" smtClean="0">
                    <a:sym typeface="Symbol"/>
                  </a:rPr>
                  <a:t>y</a:t>
                </a:r>
                <a:r>
                  <a:rPr lang="en-US" sz="1800" baseline="-25000" dirty="0" smtClean="0">
                    <a:sym typeface="Symbol"/>
                  </a:rPr>
                  <a:t>2</a:t>
                </a:r>
                <a:r>
                  <a:rPr lang="en-US" sz="1800" dirty="0" smtClean="0">
                    <a:sym typeface="Symbol"/>
                  </a:rPr>
                  <a:t> </a:t>
                </a:r>
                <a:r>
                  <a:rPr lang="en-US" sz="1800" dirty="0">
                    <a:sym typeface="Symbol"/>
                  </a:rPr>
                  <a:t> </a:t>
                </a:r>
                <a:r>
                  <a:rPr lang="en-US" sz="1800" dirty="0" smtClean="0">
                    <a:sym typeface="Symbol"/>
                  </a:rPr>
                  <a:t>M,</a:t>
                </a:r>
              </a:p>
              <a:p>
                <a:pPr lvl="2"/>
                <a:r>
                  <a:rPr lang="en-US" sz="1800" dirty="0" smtClean="0">
                    <a:sym typeface="Symbol"/>
                  </a:rPr>
                  <a:t>Let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/>
                        <a:sym typeface="Symbol"/>
                      </a:rPr>
                      <m:t>𝑆</m:t>
                    </m:r>
                    <m:r>
                      <a:rPr lang="en-US" sz="1800" b="0" i="1" smtClean="0">
                        <a:latin typeface="Cambria Math"/>
                        <a:sym typeface="Symbol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sz="1800" b="0" i="1" smtClean="0">
                            <a:latin typeface="Cambria Math"/>
                            <a:sym typeface="Symbol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1800" b="0" i="1" smtClean="0">
                            <a:latin typeface="Cambria Math"/>
                            <a:sym typeface="Symbol"/>
                          </a:rPr>
                          <m:t>𝑖</m:t>
                        </m:r>
                        <m:r>
                          <a:rPr lang="en-US" sz="1800" b="0" i="1" smtClean="0">
                            <a:latin typeface="Cambria Math"/>
                            <a:sym typeface="Symbol"/>
                          </a:rPr>
                          <m:t>=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/>
                                <a:sym typeface="Symbo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/>
                                <a:sym typeface="Symbol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/>
                                <a:sym typeface="Symbol"/>
                              </a:rPr>
                              <m:t>1</m:t>
                            </m:r>
                          </m:sub>
                        </m:sSub>
                      </m:sub>
                      <m:sup>
                        <m:sSub>
                          <m:sSubPr>
                            <m:ctrlPr>
                              <a:rPr lang="en-US" sz="1800" b="0" i="1" smtClean="0">
                                <a:latin typeface="Cambria Math"/>
                                <a:sym typeface="Symbol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/>
                                <a:sym typeface="Symbol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/>
                                <a:sym typeface="Symbol"/>
                              </a:rPr>
                              <m:t>2</m:t>
                            </m:r>
                          </m:sub>
                        </m:sSub>
                      </m:sup>
                      <m:e>
                        <m:nary>
                          <m:naryPr>
                            <m:chr m:val="∑"/>
                            <m:ctrlPr>
                              <a:rPr lang="en-US" sz="1800" b="0" i="1" smtClean="0">
                                <a:latin typeface="Cambria Math"/>
                                <a:sym typeface="Symbol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1800" b="0" i="1" smtClean="0">
                                <a:latin typeface="Cambria Math"/>
                                <a:sym typeface="Symbol"/>
                              </a:rPr>
                              <m:t>𝑗</m:t>
                            </m:r>
                            <m:r>
                              <a:rPr lang="en-US" sz="1800" b="0" i="1" smtClean="0">
                                <a:latin typeface="Cambria Math"/>
                                <a:sym typeface="Symbol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1800" b="0" i="1" smtClean="0">
                                    <a:latin typeface="Cambria Math"/>
                                    <a:sym typeface="Symbol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latin typeface="Cambria Math"/>
                                    <a:sym typeface="Symbol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/>
                                    <a:sym typeface="Symbol"/>
                                  </a:rPr>
                                  <m:t>1</m:t>
                                </m:r>
                              </m:sub>
                            </m:sSub>
                          </m:sub>
                          <m:sup>
                            <m:sSub>
                              <m:sSubPr>
                                <m:ctrlPr>
                                  <a:rPr lang="en-US" sz="1800" b="0" i="1" smtClean="0">
                                    <a:latin typeface="Cambria Math"/>
                                    <a:sym typeface="Symbol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latin typeface="Cambria Math"/>
                                    <a:sym typeface="Symbol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/>
                                    <a:sym typeface="Symbol"/>
                                  </a:rPr>
                                  <m:t>2</m:t>
                                </m:r>
                              </m:sub>
                            </m:sSub>
                          </m:sup>
                          <m:e>
                            <m:sSub>
                              <m:sSubPr>
                                <m:ctrlPr>
                                  <a:rPr lang="en-US" sz="1800" i="1">
                                    <a:latin typeface="Cambria Math"/>
                                    <a:sym typeface="Symbol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latin typeface="Cambria Math"/>
                                    <a:sym typeface="Symbol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1800" i="1">
                                    <a:latin typeface="Cambria Math"/>
                                    <a:sym typeface="Symbol"/>
                                  </a:rPr>
                                  <m:t>𝑖</m:t>
                                </m:r>
                                <m:r>
                                  <a:rPr lang="en-US" sz="1800" i="1">
                                    <a:latin typeface="Cambria Math"/>
                                    <a:sym typeface="Symbol"/>
                                  </a:rPr>
                                  <m:t>,</m:t>
                                </m:r>
                                <m:r>
                                  <a:rPr lang="en-US" sz="1800" b="0" i="1" smtClean="0">
                                    <a:latin typeface="Cambria Math"/>
                                    <a:sym typeface="Symbol"/>
                                  </a:rPr>
                                  <m:t>𝑗</m:t>
                                </m:r>
                              </m:sub>
                            </m:sSub>
                          </m:e>
                        </m:nary>
                      </m:e>
                    </m:nary>
                  </m:oMath>
                </a14:m>
                <a:r>
                  <a:rPr lang="en-US" sz="1800" dirty="0" smtClean="0"/>
                  <a:t>;</a:t>
                </a:r>
              </a:p>
              <a:p>
                <a:pPr lvl="1"/>
                <a:r>
                  <a:rPr lang="en-US" sz="1800" dirty="0" smtClean="0"/>
                  <a:t>If (S==0 &amp;&amp; (x</a:t>
                </a:r>
                <a:r>
                  <a:rPr lang="en-US" sz="1800" baseline="-25000" dirty="0" smtClean="0"/>
                  <a:t>2</a:t>
                </a:r>
                <a:r>
                  <a:rPr lang="en-US" sz="1800" dirty="0" smtClean="0"/>
                  <a:t>-x</a:t>
                </a:r>
                <a:r>
                  <a:rPr lang="en-US" sz="1800" baseline="-25000" dirty="0" smtClean="0"/>
                  <a:t>1</a:t>
                </a:r>
                <a:r>
                  <a:rPr lang="en-US" sz="1800" dirty="0" smtClean="0"/>
                  <a:t>+1)*(y</a:t>
                </a:r>
                <a:r>
                  <a:rPr lang="en-US" sz="1800" baseline="-25000" dirty="0" smtClean="0"/>
                  <a:t>2</a:t>
                </a:r>
                <a:r>
                  <a:rPr lang="en-US" sz="1800" dirty="0" smtClean="0"/>
                  <a:t>-y</a:t>
                </a:r>
                <a:r>
                  <a:rPr lang="en-US" sz="1800" baseline="-25000" dirty="0" smtClean="0"/>
                  <a:t>1</a:t>
                </a:r>
                <a:r>
                  <a:rPr lang="en-US" sz="1800" dirty="0" smtClean="0"/>
                  <a:t>+1)</a:t>
                </a:r>
                <a:r>
                  <a:rPr lang="en-US" sz="1800" dirty="0" smtClean="0">
                    <a:sym typeface="Symbol"/>
                  </a:rPr>
                  <a:t>K</a:t>
                </a:r>
                <a:r>
                  <a:rPr lang="en-US" sz="1800" dirty="0" smtClean="0"/>
                  <a:t>) C++;</a:t>
                </a:r>
              </a:p>
              <a:p>
                <a:r>
                  <a:rPr lang="en-US" sz="1800" dirty="0" smtClean="0"/>
                  <a:t>Report C;</a:t>
                </a:r>
                <a:endParaRPr lang="en-US" sz="18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143000"/>
                <a:ext cx="8229600" cy="4525963"/>
              </a:xfrm>
              <a:blipFill rotWithShape="1">
                <a:blip r:embed="rId2"/>
                <a:stretch>
                  <a:fillRect l="-444" t="-9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6112361"/>
              </p:ext>
            </p:extLst>
          </p:nvPr>
        </p:nvGraphicFramePr>
        <p:xfrm>
          <a:off x="406401" y="4165600"/>
          <a:ext cx="8128000" cy="1854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12800"/>
                <a:gridCol w="812800"/>
                <a:gridCol w="812800"/>
                <a:gridCol w="812800"/>
                <a:gridCol w="812800"/>
                <a:gridCol w="812800"/>
                <a:gridCol w="812800"/>
                <a:gridCol w="812800"/>
                <a:gridCol w="812800"/>
                <a:gridCol w="8128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/>
                        <a:t>1</a:t>
                      </a:r>
                      <a:endParaRPr lang="en-S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/>
                        <a:t>0</a:t>
                      </a:r>
                      <a:endParaRPr lang="en-S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/>
                        <a:t>1</a:t>
                      </a:r>
                      <a:endParaRPr lang="en-S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/>
                        <a:t>0</a:t>
                      </a:r>
                      <a:endParaRPr lang="en-S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/>
                        <a:t>0</a:t>
                      </a:r>
                      <a:endParaRPr lang="en-S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/>
                        <a:t>0</a:t>
                      </a:r>
                      <a:endParaRPr lang="en-S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/>
                        <a:t>0</a:t>
                      </a:r>
                      <a:endParaRPr lang="en-S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/>
                        <a:t>0</a:t>
                      </a:r>
                      <a:endParaRPr lang="en-S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/>
                        <a:t>0</a:t>
                      </a:r>
                      <a:endParaRPr lang="en-S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/>
                        <a:t>0</a:t>
                      </a:r>
                      <a:endParaRPr lang="en-S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/>
                        <a:t>0</a:t>
                      </a:r>
                      <a:endParaRPr lang="en-S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/>
                        <a:t>1</a:t>
                      </a:r>
                      <a:endParaRPr lang="en-S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/>
                        <a:t>0</a:t>
                      </a:r>
                      <a:endParaRPr lang="en-S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/>
                        <a:t>0</a:t>
                      </a:r>
                      <a:endParaRPr lang="en-S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/>
                        <a:t>1</a:t>
                      </a:r>
                      <a:endParaRPr lang="en-S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/>
                        <a:t>0</a:t>
                      </a:r>
                      <a:endParaRPr lang="en-S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/>
                        <a:t>0</a:t>
                      </a:r>
                      <a:endParaRPr lang="en-S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/>
                        <a:t>1</a:t>
                      </a:r>
                      <a:endParaRPr lang="en-S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/>
                        <a:t>0</a:t>
                      </a:r>
                      <a:endParaRPr lang="en-S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/>
                        <a:t>0</a:t>
                      </a:r>
                      <a:endParaRPr lang="en-S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/>
                        <a:t>0</a:t>
                      </a:r>
                      <a:endParaRPr lang="en-S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/>
                        <a:t>0</a:t>
                      </a:r>
                      <a:endParaRPr lang="en-S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/>
                        <a:t>0</a:t>
                      </a:r>
                      <a:endParaRPr lang="en-S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/>
                        <a:t>0</a:t>
                      </a:r>
                      <a:endParaRPr lang="en-S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/>
                        <a:t>0</a:t>
                      </a:r>
                      <a:endParaRPr lang="en-S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/>
                        <a:t>0</a:t>
                      </a:r>
                      <a:endParaRPr lang="en-S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/>
                        <a:t>0</a:t>
                      </a:r>
                      <a:endParaRPr lang="en-S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/>
                        <a:t>1</a:t>
                      </a:r>
                      <a:endParaRPr lang="en-S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/>
                        <a:t>0</a:t>
                      </a:r>
                      <a:endParaRPr lang="en-S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/>
                        <a:t>0</a:t>
                      </a:r>
                      <a:endParaRPr lang="en-S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/>
                        <a:t>0</a:t>
                      </a:r>
                      <a:endParaRPr lang="en-S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/>
                        <a:t>0</a:t>
                      </a:r>
                      <a:endParaRPr lang="en-S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/>
                        <a:t>1</a:t>
                      </a:r>
                      <a:endParaRPr lang="en-S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/>
                        <a:t>0</a:t>
                      </a:r>
                      <a:endParaRPr lang="en-S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/>
                        <a:t>0</a:t>
                      </a:r>
                      <a:endParaRPr lang="en-S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/>
                        <a:t>0</a:t>
                      </a:r>
                      <a:endParaRPr lang="en-S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/>
                        <a:t>0</a:t>
                      </a:r>
                      <a:endParaRPr lang="en-S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/>
                        <a:t>0</a:t>
                      </a:r>
                      <a:endParaRPr lang="en-S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/>
                        <a:t>0</a:t>
                      </a:r>
                      <a:endParaRPr lang="en-S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/>
                        <a:t>1</a:t>
                      </a:r>
                      <a:endParaRPr lang="en-S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/>
                        <a:t>0</a:t>
                      </a:r>
                      <a:endParaRPr lang="en-S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/>
                        <a:t>0</a:t>
                      </a:r>
                      <a:endParaRPr lang="en-S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/>
                        <a:t>0</a:t>
                      </a:r>
                      <a:endParaRPr lang="en-S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/>
                        <a:t>0</a:t>
                      </a:r>
                      <a:endParaRPr lang="en-S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/>
                        <a:t>0</a:t>
                      </a:r>
                      <a:endParaRPr lang="en-S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/>
                        <a:t>0</a:t>
                      </a:r>
                      <a:endParaRPr lang="en-S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/>
                        <a:t>0</a:t>
                      </a:r>
                      <a:endParaRPr lang="en-S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/>
                        <a:t>0</a:t>
                      </a:r>
                      <a:endParaRPr lang="en-S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/>
                        <a:t>0</a:t>
                      </a:r>
                      <a:endParaRPr lang="en-S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/>
                        <a:t>0</a:t>
                      </a:r>
                      <a:endParaRPr lang="en-S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76200" y="4546600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r>
              <a:rPr lang="en-US" baseline="-25000" dirty="0" smtClean="0"/>
              <a:t>1</a:t>
            </a:r>
            <a:endParaRPr lang="en-US" baseline="-25000" dirty="0"/>
          </a:p>
        </p:txBody>
      </p:sp>
      <p:sp>
        <p:nvSpPr>
          <p:cNvPr id="16" name="TextBox 15"/>
          <p:cNvSpPr txBox="1"/>
          <p:nvPr/>
        </p:nvSpPr>
        <p:spPr>
          <a:xfrm>
            <a:off x="76200" y="5244068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r>
              <a:rPr lang="en-US" baseline="-25000" dirty="0" smtClean="0"/>
              <a:t>2</a:t>
            </a:r>
            <a:endParaRPr lang="en-US" baseline="-25000" dirty="0"/>
          </a:p>
        </p:txBody>
      </p:sp>
      <p:sp>
        <p:nvSpPr>
          <p:cNvPr id="25" name="TextBox 24"/>
          <p:cNvSpPr txBox="1"/>
          <p:nvPr/>
        </p:nvSpPr>
        <p:spPr>
          <a:xfrm>
            <a:off x="7129104" y="1916668"/>
            <a:ext cx="1521570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O(N</a:t>
            </a:r>
            <a:r>
              <a:rPr lang="en-US" baseline="30000" dirty="0" smtClean="0"/>
              <a:t>3</a:t>
            </a:r>
            <a:r>
              <a:rPr lang="en-US" dirty="0" smtClean="0"/>
              <a:t>M</a:t>
            </a:r>
            <a:r>
              <a:rPr lang="en-US" baseline="30000" dirty="0" smtClean="0"/>
              <a:t>3</a:t>
            </a:r>
            <a:r>
              <a:rPr lang="en-US" dirty="0" smtClean="0"/>
              <a:t>) time.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3066401" y="3796268"/>
            <a:ext cx="367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</a:t>
            </a:r>
            <a:r>
              <a:rPr lang="en-US" baseline="-25000" dirty="0" smtClean="0"/>
              <a:t>1</a:t>
            </a:r>
            <a:endParaRPr lang="en-US" baseline="-25000" dirty="0"/>
          </a:p>
        </p:txBody>
      </p:sp>
      <p:sp>
        <p:nvSpPr>
          <p:cNvPr id="23" name="TextBox 22"/>
          <p:cNvSpPr txBox="1"/>
          <p:nvPr/>
        </p:nvSpPr>
        <p:spPr>
          <a:xfrm>
            <a:off x="6338192" y="3796268"/>
            <a:ext cx="367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</a:t>
            </a:r>
            <a:r>
              <a:rPr lang="en-US" baseline="-25000" dirty="0" smtClean="0"/>
              <a:t>2</a:t>
            </a:r>
            <a:endParaRPr lang="en-US" baseline="-25000" dirty="0"/>
          </a:p>
        </p:txBody>
      </p:sp>
    </p:spTree>
    <p:extLst>
      <p:ext uri="{BB962C8B-B14F-4D97-AF65-F5344CB8AC3E}">
        <p14:creationId xmlns:p14="http://schemas.microsoft.com/office/powerpoint/2010/main" val="215312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smtClean="0"/>
              <a:t>Subtask 6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8286750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SG" sz="2400" b="1" dirty="0" smtClean="0"/>
                  <a:t>Observation 1</a:t>
                </a:r>
              </a:p>
              <a:p>
                <a14:m>
                  <m:oMath xmlns:m="http://schemas.openxmlformats.org/officeDocument/2006/math">
                    <m:r>
                      <a:rPr lang="en-SG" sz="2400" i="1">
                        <a:latin typeface="Cambria Math" panose="02040503050406030204" pitchFamily="18" charset="0"/>
                      </a:rPr>
                      <m:t>𝑑𝑝</m:t>
                    </m:r>
                    <m:d>
                      <m:dPr>
                        <m:ctrlPr>
                          <a:rPr lang="en-SG" sz="2400" i="1">
                            <a:latin typeface="Cambria Math"/>
                          </a:rPr>
                        </m:ctrlPr>
                      </m:dPr>
                      <m:e>
                        <m:r>
                          <a:rPr lang="en-SG" sz="240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SG" sz="24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SG" sz="24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SG" sz="2400" i="1">
                            <a:latin typeface="Cambria Math" panose="02040503050406030204" pitchFamily="18" charset="0"/>
                          </a:rPr>
                          <m:t>, 0</m:t>
                        </m:r>
                      </m:e>
                    </m:d>
                  </m:oMath>
                </a14:m>
                <a:r>
                  <a:rPr lang="en-SG" sz="2400" dirty="0" smtClean="0"/>
                  <a:t> states do not need to be recomputed for every </a:t>
                </a:r>
                <a14:m>
                  <m:oMath xmlns:m="http://schemas.openxmlformats.org/officeDocument/2006/math">
                    <m:r>
                      <a:rPr lang="en-SG" sz="2400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SG" sz="2400" i="1" baseline="-2500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SG" sz="2400" dirty="0" smtClean="0"/>
                  <a:t> </a:t>
                </a:r>
              </a:p>
              <a:p>
                <a:pPr lvl="1"/>
                <a:r>
                  <a:rPr lang="en-SG" sz="2000" dirty="0" smtClean="0"/>
                  <a:t>“Blue” states are not bounded by </a:t>
                </a:r>
                <a14:m>
                  <m:oMath xmlns:m="http://schemas.openxmlformats.org/officeDocument/2006/math">
                    <m:r>
                      <a:rPr lang="en-SG" sz="2000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SG" sz="2000" i="1" baseline="-2500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SG" sz="2000" dirty="0" smtClean="0"/>
              </a:p>
              <a:p>
                <a:r>
                  <a:rPr lang="en-SG" sz="2400" dirty="0" smtClean="0"/>
                  <a:t>Only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SG" sz="2400" b="0" i="1" smtClean="0">
                            <a:latin typeface="Cambria Math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SG" sz="24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SG" sz="2400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SG" sz="2400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fName>
                      <m:e>
                        <m:r>
                          <a:rPr lang="en-SG" sz="2400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SG" sz="2400" i="1" baseline="-2500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func>
                    <m:r>
                      <a:rPr lang="en-SG" sz="2400" b="0" i="0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SG" sz="2400" dirty="0" smtClean="0"/>
                  <a:t> states to calculate per </a:t>
                </a:r>
                <a14:m>
                  <m:oMath xmlns:m="http://schemas.openxmlformats.org/officeDocument/2006/math">
                    <m:r>
                      <a:rPr lang="en-SG" sz="2400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SG" sz="2400" i="1" baseline="-2500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SG" sz="2400" dirty="0" smtClean="0"/>
              </a:p>
              <a:p>
                <a:pPr lvl="1"/>
                <a:r>
                  <a:rPr lang="en-SG" sz="2000" dirty="0" smtClean="0"/>
                  <a:t>“Yellow” states</a:t>
                </a:r>
              </a:p>
              <a:p>
                <a14:m>
                  <m:oMath xmlns:m="http://schemas.openxmlformats.org/officeDocument/2006/math">
                    <m:r>
                      <a:rPr lang="en-SG" sz="2400" i="1">
                        <a:latin typeface="Cambria Math" panose="02040503050406030204" pitchFamily="18" charset="0"/>
                      </a:rPr>
                      <m:t>𝑑𝑝</m:t>
                    </m:r>
                    <m:d>
                      <m:dPr>
                        <m:ctrlPr>
                          <a:rPr lang="en-SG" sz="2400" i="1">
                            <a:latin typeface="Cambria Math"/>
                          </a:rPr>
                        </m:ctrlPr>
                      </m:dPr>
                      <m:e>
                        <m:r>
                          <a:rPr lang="en-SG" sz="240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SG" sz="24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SG" sz="24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SG" sz="2400" i="1">
                            <a:latin typeface="Cambria Math" panose="02040503050406030204" pitchFamily="18" charset="0"/>
                          </a:rPr>
                          <m:t>, 0</m:t>
                        </m:r>
                      </m:e>
                    </m:d>
                  </m:oMath>
                </a14:m>
                <a:r>
                  <a:rPr lang="en-SG" sz="2400" dirty="0"/>
                  <a:t> </a:t>
                </a:r>
                <a:r>
                  <a:rPr lang="en-SG" sz="2400" dirty="0" smtClean="0"/>
                  <a:t>states can be pre-computed at the start of the program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8286750" cy="4351338"/>
              </a:xfrm>
              <a:blipFill rotWithShape="1">
                <a:blip r:embed="rId2"/>
                <a:stretch>
                  <a:fillRect l="-1103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8493814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smtClean="0"/>
              <a:t>Subtask 6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SG" b="1" dirty="0" smtClean="0"/>
                  <a:t>Observation 2</a:t>
                </a:r>
              </a:p>
              <a:p>
                <a14:m>
                  <m:oMath xmlns:m="http://schemas.openxmlformats.org/officeDocument/2006/math">
                    <m:r>
                      <a:rPr lang="en-SG" i="1">
                        <a:latin typeface="Cambria Math" panose="02040503050406030204" pitchFamily="18" charset="0"/>
                      </a:rPr>
                      <m:t>𝑑𝑝</m:t>
                    </m:r>
                    <m:d>
                      <m:dPr>
                        <m:ctrlPr>
                          <a:rPr lang="en-SG" i="1">
                            <a:latin typeface="Cambria Math"/>
                          </a:rPr>
                        </m:ctrlPr>
                      </m:dPr>
                      <m:e>
                        <m:r>
                          <a:rPr lang="en-SG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SG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SG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SG" i="1">
                            <a:latin typeface="Cambria Math" panose="02040503050406030204" pitchFamily="18" charset="0"/>
                          </a:rPr>
                          <m:t>, 0</m:t>
                        </m:r>
                      </m:e>
                    </m:d>
                  </m:oMath>
                </a14:m>
                <a:r>
                  <a:rPr lang="en-SG" dirty="0" smtClean="0"/>
                  <a:t> s</a:t>
                </a:r>
                <a:r>
                  <a:rPr lang="en-SG" dirty="0"/>
                  <a:t>t</a:t>
                </a:r>
                <a:r>
                  <a:rPr lang="en-SG" dirty="0" smtClean="0"/>
                  <a:t>ates have the same transition when </a:t>
                </a:r>
                <a14:m>
                  <m:oMath xmlns:m="http://schemas.openxmlformats.org/officeDocument/2006/math">
                    <m:r>
                      <a:rPr lang="en-SG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SG" b="0" i="1" smtClean="0">
                        <a:latin typeface="Cambria Math" panose="02040503050406030204" pitchFamily="18" charset="0"/>
                      </a:rPr>
                      <m:t>≠1 </m:t>
                    </m:r>
                    <m:r>
                      <a:rPr lang="en-SG" b="0" i="1" smtClean="0">
                        <a:latin typeface="Cambria Math" panose="02040503050406030204" pitchFamily="18" charset="0"/>
                      </a:rPr>
                      <m:t>𝑜𝑟</m:t>
                    </m:r>
                    <m:r>
                      <a:rPr lang="en-SG" b="0" i="1" smtClean="0">
                        <a:latin typeface="Cambria Math" panose="02040503050406030204" pitchFamily="18" charset="0"/>
                      </a:rPr>
                      <m:t> 4</m:t>
                    </m:r>
                  </m:oMath>
                </a14:m>
                <a:endParaRPr lang="en-SG" b="0" i="1" dirty="0" smtClean="0">
                  <a:latin typeface="Cambria Math" panose="02040503050406030204" pitchFamily="18" charset="0"/>
                </a:endParaRPr>
              </a:p>
              <a:p>
                <a:pPr lvl="1"/>
                <a:r>
                  <a:rPr lang="en-SG" dirty="0"/>
                  <a:t>if </a:t>
                </a:r>
                <a:r>
                  <a:rPr lang="en-SG" b="1" dirty="0"/>
                  <a:t>d</a:t>
                </a:r>
                <a:r>
                  <a:rPr lang="en-SG" dirty="0"/>
                  <a:t> is 4</a:t>
                </a:r>
                <a:endParaRPr lang="en-SG" dirty="0" smtClean="0"/>
              </a:p>
              <a:p>
                <a:pPr lvl="2"/>
                <a:r>
                  <a:rPr lang="en-SG" dirty="0" smtClean="0"/>
                  <a:t>0 (base case)</a:t>
                </a:r>
              </a:p>
              <a:p>
                <a:pPr lvl="1"/>
                <a:r>
                  <a:rPr lang="en-SG" dirty="0"/>
                  <a:t>if </a:t>
                </a:r>
                <a:r>
                  <a:rPr lang="en-SG" b="1" dirty="0"/>
                  <a:t>d</a:t>
                </a:r>
                <a:r>
                  <a:rPr lang="en-SG" dirty="0"/>
                  <a:t> is </a:t>
                </a:r>
                <a:r>
                  <a:rPr lang="en-SG" dirty="0" smtClean="0"/>
                  <a:t>1</a:t>
                </a:r>
                <a:endParaRPr lang="en-SG" dirty="0"/>
              </a:p>
              <a:p>
                <a:pPr lvl="2"/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SG" i="1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SG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SG" i="1">
                            <a:latin typeface="Cambria Math" panose="02040503050406030204" pitchFamily="18" charset="0"/>
                          </a:rPr>
                          <m:t>𝑑𝑝</m:t>
                        </m:r>
                        <m:d>
                          <m:dPr>
                            <m:ctrlPr>
                              <a:rPr lang="en-SG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SG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SG" i="1">
                                <a:latin typeface="Cambria Math" panose="02040503050406030204" pitchFamily="18" charset="0"/>
                              </a:rPr>
                              <m:t>−1, </m:t>
                            </m:r>
                            <m:r>
                              <a:rPr lang="en-SG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SG" i="1">
                                <a:latin typeface="Cambria Math" panose="02040503050406030204" pitchFamily="18" charset="0"/>
                              </a:rPr>
                              <m:t>, 0</m:t>
                            </m:r>
                          </m:e>
                        </m:d>
                      </m:e>
                    </m:nary>
                  </m:oMath>
                </a14:m>
                <a:r>
                  <a:rPr lang="en-SG" dirty="0"/>
                  <a:t> where </a:t>
                </a:r>
                <a14:m>
                  <m:oMath xmlns:m="http://schemas.openxmlformats.org/officeDocument/2006/math">
                    <m:r>
                      <a:rPr lang="en-SG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SG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SG" i="1">
                        <a:latin typeface="Cambria Math" panose="02040503050406030204" pitchFamily="18" charset="0"/>
                      </a:rPr>
                      <m:t>{0, 1, 2, 5, 6, 7, 8, 9}</m:t>
                    </m:r>
                  </m:oMath>
                </a14:m>
                <a:endParaRPr lang="en-SG" dirty="0"/>
              </a:p>
              <a:p>
                <a:pPr lvl="1"/>
                <a:r>
                  <a:rPr lang="en-SG" dirty="0"/>
                  <a:t>if </a:t>
                </a:r>
                <a:r>
                  <a:rPr lang="en-SG" b="1" dirty="0"/>
                  <a:t>d</a:t>
                </a:r>
                <a:r>
                  <a:rPr lang="en-SG" dirty="0"/>
                  <a:t> is </a:t>
                </a:r>
                <a:r>
                  <a:rPr lang="en-SG" dirty="0">
                    <a:solidFill>
                      <a:srgbClr val="FF0000"/>
                    </a:solidFill>
                  </a:rPr>
                  <a:t>not</a:t>
                </a:r>
                <a:r>
                  <a:rPr lang="en-SG" dirty="0"/>
                  <a:t> 1</a:t>
                </a:r>
              </a:p>
              <a:p>
                <a:pPr lvl="2"/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SG" i="1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SG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SG" i="1">
                            <a:latin typeface="Cambria Math" panose="02040503050406030204" pitchFamily="18" charset="0"/>
                          </a:rPr>
                          <m:t>𝑑𝑝</m:t>
                        </m:r>
                        <m:d>
                          <m:dPr>
                            <m:ctrlPr>
                              <a:rPr lang="en-SG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SG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SG" i="1">
                                <a:latin typeface="Cambria Math" panose="02040503050406030204" pitchFamily="18" charset="0"/>
                              </a:rPr>
                              <m:t>−1, </m:t>
                            </m:r>
                            <m:r>
                              <a:rPr lang="en-SG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SG" i="1">
                                <a:latin typeface="Cambria Math" panose="02040503050406030204" pitchFamily="18" charset="0"/>
                              </a:rPr>
                              <m:t>, 0</m:t>
                            </m:r>
                          </m:e>
                        </m:d>
                      </m:e>
                    </m:nary>
                  </m:oMath>
                </a14:m>
                <a:r>
                  <a:rPr lang="en-SG" dirty="0"/>
                  <a:t> where </a:t>
                </a:r>
                <a14:m>
                  <m:oMath xmlns:m="http://schemas.openxmlformats.org/officeDocument/2006/math">
                    <m:r>
                      <a:rPr lang="en-SG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SG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SG" i="1">
                        <a:latin typeface="Cambria Math" panose="02040503050406030204" pitchFamily="18" charset="0"/>
                      </a:rPr>
                      <m:t>{0, 1, 2, 3, 5, 6, 7, 8, 9}</m:t>
                    </m:r>
                  </m:oMath>
                </a14:m>
                <a:endParaRPr lang="en-SG" dirty="0" smtClean="0"/>
              </a:p>
              <a:p>
                <a:r>
                  <a:rPr lang="en-SG" dirty="0" smtClean="0"/>
                  <a:t>They thus have the </a:t>
                </a:r>
                <a:r>
                  <a:rPr lang="en-SG" b="1" u="sng" dirty="0" smtClean="0"/>
                  <a:t>same value</a:t>
                </a:r>
                <a:endParaRPr lang="en-SG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2771833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smtClean="0"/>
              <a:t>Subtask 6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SG" b="1" dirty="0" smtClean="0"/>
                  <a:t>Observation 2</a:t>
                </a:r>
              </a:p>
              <a:p>
                <a:r>
                  <a:rPr lang="en-SG" dirty="0" smtClean="0"/>
                  <a:t>Transition for </a:t>
                </a:r>
                <a14:m>
                  <m:oMath xmlns:m="http://schemas.openxmlformats.org/officeDocument/2006/math">
                    <m:r>
                      <a:rPr lang="en-SG" i="1">
                        <a:latin typeface="Cambria Math" panose="02040503050406030204" pitchFamily="18" charset="0"/>
                      </a:rPr>
                      <m:t>𝑑𝑝</m:t>
                    </m:r>
                    <m:d>
                      <m:dPr>
                        <m:ctrlPr>
                          <a:rPr lang="en-SG" i="1">
                            <a:latin typeface="Cambria Math"/>
                          </a:rPr>
                        </m:ctrlPr>
                      </m:dPr>
                      <m:e>
                        <m:r>
                          <a:rPr lang="en-SG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SG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SG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SG" i="1">
                            <a:latin typeface="Cambria Math" panose="02040503050406030204" pitchFamily="18" charset="0"/>
                          </a:rPr>
                          <m:t>, 1</m:t>
                        </m:r>
                      </m:e>
                    </m:d>
                  </m:oMath>
                </a14:m>
                <a:r>
                  <a:rPr lang="en-SG" dirty="0" smtClean="0"/>
                  <a:t> states can be reduced to a linear combination of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SG" i="1">
                        <a:latin typeface="Cambria Math" panose="02040503050406030204" pitchFamily="18" charset="0"/>
                      </a:rPr>
                      <m:t>𝑑𝑝</m:t>
                    </m:r>
                    <m:d>
                      <m:dPr>
                        <m:ctrlPr>
                          <a:rPr lang="en-SG" i="1">
                            <a:latin typeface="Cambria Math"/>
                          </a:rPr>
                        </m:ctrlPr>
                      </m:dPr>
                      <m:e>
                        <m:r>
                          <a:rPr lang="en-SG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SG" b="0" i="1" smtClean="0">
                            <a:latin typeface="Cambria Math" panose="02040503050406030204" pitchFamily="18" charset="0"/>
                          </a:rPr>
                          <m:t>−1,</m:t>
                        </m:r>
                        <m:r>
                          <a:rPr lang="en-SG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SG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SG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SG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endParaRPr lang="en-SG" i="1" dirty="0" smtClean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SG" i="1">
                        <a:latin typeface="Cambria Math" panose="02040503050406030204" pitchFamily="18" charset="0"/>
                      </a:rPr>
                      <m:t>𝑑𝑝</m:t>
                    </m:r>
                    <m:d>
                      <m:dPr>
                        <m:ctrlPr>
                          <a:rPr lang="en-SG" i="1">
                            <a:latin typeface="Cambria Math"/>
                          </a:rPr>
                        </m:ctrlPr>
                      </m:dPr>
                      <m:e>
                        <m:r>
                          <a:rPr lang="en-SG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SG" i="1">
                            <a:latin typeface="Cambria Math" panose="02040503050406030204" pitchFamily="18" charset="0"/>
                          </a:rPr>
                          <m:t>−1, 1, 0</m:t>
                        </m:r>
                      </m:e>
                    </m:d>
                  </m:oMath>
                </a14:m>
                <a:endParaRPr lang="en-SG" i="1" dirty="0" smtClean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SG" i="1">
                        <a:latin typeface="Cambria Math" panose="02040503050406030204" pitchFamily="18" charset="0"/>
                      </a:rPr>
                      <m:t>𝑑𝑝</m:t>
                    </m:r>
                    <m:d>
                      <m:dPr>
                        <m:ctrlPr>
                          <a:rPr lang="en-SG" i="1">
                            <a:latin typeface="Cambria Math"/>
                          </a:rPr>
                        </m:ctrlPr>
                      </m:dPr>
                      <m:e>
                        <m:r>
                          <a:rPr lang="en-SG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SG" i="1">
                            <a:latin typeface="Cambria Math" panose="02040503050406030204" pitchFamily="18" charset="0"/>
                          </a:rPr>
                          <m:t>−1, 0, 1</m:t>
                        </m:r>
                      </m:e>
                    </m:d>
                  </m:oMath>
                </a14:m>
                <a:endParaRPr lang="en-SG" dirty="0" smtClean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SG" i="1">
                        <a:latin typeface="Cambria Math" panose="02040503050406030204" pitchFamily="18" charset="0"/>
                      </a:rPr>
                      <m:t>𝑑𝑝</m:t>
                    </m:r>
                    <m:d>
                      <m:dPr>
                        <m:ctrlPr>
                          <a:rPr lang="en-SG" i="1">
                            <a:latin typeface="Cambria Math"/>
                          </a:rPr>
                        </m:ctrlPr>
                      </m:dPr>
                      <m:e>
                        <m:r>
                          <a:rPr lang="en-SG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SG" i="1">
                            <a:latin typeface="Cambria Math" panose="02040503050406030204" pitchFamily="18" charset="0"/>
                          </a:rPr>
                          <m:t>−1, 1, 1</m:t>
                        </m:r>
                      </m:e>
                    </m:d>
                  </m:oMath>
                </a14:m>
                <a:endParaRPr lang="en-SG" dirty="0" smtClean="0"/>
              </a:p>
              <a:p>
                <a:r>
                  <a:rPr lang="en-SG" dirty="0" smtClean="0"/>
                  <a:t>Number of states can be reduced</a:t>
                </a:r>
              </a:p>
              <a:p>
                <a:pPr lvl="1"/>
                <a:r>
                  <a:rPr lang="en-SG" dirty="0" smtClean="0"/>
                  <a:t>p from 1 to 18</a:t>
                </a:r>
              </a:p>
              <a:p>
                <a:pPr lvl="1"/>
                <a:r>
                  <a:rPr lang="en-SG" dirty="0" smtClean="0"/>
                  <a:t>d = 0 or 1</a:t>
                </a:r>
              </a:p>
              <a:p>
                <a:pPr lvl="1"/>
                <a:r>
                  <a:rPr lang="en-SG" dirty="0" err="1" smtClean="0"/>
                  <a:t>isBound</a:t>
                </a:r>
                <a:r>
                  <a:rPr lang="en-SG" dirty="0" smtClean="0"/>
                  <a:t> = 0 or 1</a:t>
                </a:r>
              </a:p>
              <a:p>
                <a:endParaRPr lang="en-SG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217" t="-3081" b="-3361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8211285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smtClean="0"/>
              <a:t>Subtask 6</a:t>
            </a:r>
            <a:endParaRPr lang="en-SG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28650" y="1614618"/>
            <a:ext cx="7886700" cy="4562347"/>
          </a:xfrm>
        </p:spPr>
        <p:txBody>
          <a:bodyPr>
            <a:noAutofit/>
          </a:bodyPr>
          <a:lstStyle/>
          <a:p>
            <a:r>
              <a:rPr lang="en-SG" dirty="0" smtClean="0"/>
              <a:t>Constant time </a:t>
            </a:r>
            <a:r>
              <a:rPr lang="en-SG" dirty="0"/>
              <a:t>o</a:t>
            </a:r>
            <a:r>
              <a:rPr lang="en-SG" dirty="0" smtClean="0"/>
              <a:t>ptimisation reduces runtime to the following</a:t>
            </a:r>
          </a:p>
          <a:p>
            <a:pPr lvl="1"/>
            <a:r>
              <a:rPr lang="en-SG" sz="2000" dirty="0" smtClean="0"/>
              <a:t>Runtime: O(N * states * avg. transition * log</a:t>
            </a:r>
            <a:r>
              <a:rPr lang="en-SG" sz="2000" baseline="-25000" dirty="0" smtClean="0"/>
              <a:t>2</a:t>
            </a:r>
            <a:r>
              <a:rPr lang="en-SG" sz="2000" dirty="0" smtClean="0"/>
              <a:t> 10</a:t>
            </a:r>
            <a:r>
              <a:rPr lang="en-SG" sz="2000" baseline="30000" dirty="0" smtClean="0"/>
              <a:t>18</a:t>
            </a:r>
            <a:r>
              <a:rPr lang="en-SG" sz="2000" dirty="0" smtClean="0"/>
              <a:t>)</a:t>
            </a:r>
          </a:p>
          <a:p>
            <a:pPr lvl="1"/>
            <a:r>
              <a:rPr lang="en-SG" sz="2000" dirty="0" smtClean="0"/>
              <a:t>Estimated iterations: 100000 * 18 * 4 * 60 = </a:t>
            </a:r>
            <a:r>
              <a:rPr lang="en-SG" sz="2000" b="1" u="sng" dirty="0" smtClean="0"/>
              <a:t>4.32 x 10</a:t>
            </a:r>
            <a:r>
              <a:rPr lang="en-SG" sz="2000" b="1" u="sng" baseline="30000" dirty="0" smtClean="0"/>
              <a:t>8</a:t>
            </a:r>
            <a:r>
              <a:rPr lang="en-SG" sz="2000" b="1" u="sng" dirty="0" smtClean="0"/>
              <a:t> iterations</a:t>
            </a:r>
            <a:endParaRPr lang="en-SG" sz="2000" b="1" u="sng" baseline="30000" dirty="0"/>
          </a:p>
          <a:p>
            <a:pPr lvl="1"/>
            <a:endParaRPr lang="en-SG" sz="2000" b="1" u="sng" baseline="30000" dirty="0" smtClean="0"/>
          </a:p>
          <a:p>
            <a:r>
              <a:rPr lang="en-SG" dirty="0" smtClean="0"/>
              <a:t>Disclaimer</a:t>
            </a:r>
          </a:p>
          <a:p>
            <a:pPr lvl="1"/>
            <a:r>
              <a:rPr lang="en-SG" dirty="0" smtClean="0"/>
              <a:t>It is possible to obtain full marks for this problem via other means of reducing constant time</a:t>
            </a:r>
          </a:p>
        </p:txBody>
      </p:sp>
    </p:spTree>
    <p:extLst>
      <p:ext uri="{BB962C8B-B14F-4D97-AF65-F5344CB8AC3E}">
        <p14:creationId xmlns:p14="http://schemas.microsoft.com/office/powerpoint/2010/main" val="1440903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62000"/>
          </a:xfrm>
        </p:spPr>
        <p:txBody>
          <a:bodyPr/>
          <a:lstStyle/>
          <a:p>
            <a:r>
              <a:rPr lang="en-US" dirty="0" smtClean="0"/>
              <a:t>Subtask 4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609604"/>
                <a:ext cx="8229600" cy="4525963"/>
              </a:xfrm>
            </p:spPr>
            <p:txBody>
              <a:bodyPr>
                <a:normAutofit/>
              </a:bodyPr>
              <a:lstStyle/>
              <a:p>
                <a:r>
                  <a:rPr lang="en-SG" sz="1400" dirty="0" smtClean="0"/>
                  <a:t>Input requirement: 0&lt;N,M</a:t>
                </a:r>
                <a:r>
                  <a:rPr lang="en-SG" sz="1400" dirty="0" smtClean="0">
                    <a:sym typeface="Symbol"/>
                  </a:rPr>
                  <a:t>5</a:t>
                </a:r>
                <a:r>
                  <a:rPr lang="en-SG" sz="1400" dirty="0" smtClean="0"/>
                  <a:t>00</a:t>
                </a:r>
              </a:p>
              <a:p>
                <a:endParaRPr lang="en-US" sz="1400" dirty="0" smtClean="0"/>
              </a:p>
              <a:p>
                <a:r>
                  <a:rPr lang="en-US" sz="1400" dirty="0" smtClean="0"/>
                  <a:t>C=0;</a:t>
                </a:r>
              </a:p>
              <a:p>
                <a:r>
                  <a:rPr lang="en-US" sz="1400" dirty="0" smtClean="0"/>
                  <a:t>For x</a:t>
                </a:r>
                <a:r>
                  <a:rPr lang="en-US" sz="1400" baseline="-25000" dirty="0" smtClean="0"/>
                  <a:t>1</a:t>
                </a:r>
                <a:r>
                  <a:rPr lang="en-US" sz="1400" dirty="0" smtClean="0"/>
                  <a:t>=1 to N</a:t>
                </a:r>
                <a:r>
                  <a:rPr lang="en-US" sz="1400" dirty="0" smtClean="0">
                    <a:sym typeface="Symbol"/>
                  </a:rPr>
                  <a:t>,</a:t>
                </a:r>
              </a:p>
              <a:p>
                <a:pPr lvl="1"/>
                <a:r>
                  <a:rPr lang="en-US" sz="1400" dirty="0" smtClean="0">
                    <a:sym typeface="Symbol"/>
                  </a:rPr>
                  <a:t>Let A[y]=0 for y=1, …, M;</a:t>
                </a:r>
              </a:p>
              <a:p>
                <a:pPr lvl="1"/>
                <a:r>
                  <a:rPr lang="en-US" sz="1400" dirty="0" smtClean="0">
                    <a:sym typeface="Symbol"/>
                  </a:rPr>
                  <a:t>For x</a:t>
                </a:r>
                <a:r>
                  <a:rPr lang="en-US" sz="1400" baseline="-25000" dirty="0" smtClean="0">
                    <a:sym typeface="Symbol"/>
                  </a:rPr>
                  <a:t>2</a:t>
                </a:r>
                <a:r>
                  <a:rPr lang="en-US" sz="1400" dirty="0" smtClean="0">
                    <a:sym typeface="Symbol"/>
                  </a:rPr>
                  <a:t>=x</a:t>
                </a:r>
                <a:r>
                  <a:rPr lang="en-US" sz="1400" baseline="-25000" dirty="0" smtClean="0">
                    <a:sym typeface="Symbol"/>
                  </a:rPr>
                  <a:t>1</a:t>
                </a:r>
                <a:r>
                  <a:rPr lang="en-US" sz="1400" dirty="0" smtClean="0">
                    <a:sym typeface="Symbol"/>
                  </a:rPr>
                  <a:t> to N,</a:t>
                </a:r>
              </a:p>
              <a:p>
                <a:pPr lvl="2"/>
                <a:r>
                  <a:rPr lang="en-US" sz="1400" dirty="0" smtClean="0">
                    <a:sym typeface="Symbol"/>
                  </a:rPr>
                  <a:t>Let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/>
                        <a:sym typeface="Symbol"/>
                      </a:rPr>
                      <m:t>𝐴</m:t>
                    </m:r>
                    <m:d>
                      <m:dPr>
                        <m:begChr m:val="["/>
                        <m:endChr m:val="]"/>
                        <m:ctrlPr>
                          <a:rPr lang="en-US" sz="1400" b="0" i="1" smtClean="0">
                            <a:latin typeface="Cambria Math"/>
                            <a:sym typeface="Symbol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/>
                            <a:sym typeface="Symbol"/>
                          </a:rPr>
                          <m:t>𝑦</m:t>
                        </m:r>
                      </m:e>
                    </m:d>
                    <m:r>
                      <a:rPr lang="en-US" sz="1400" b="0" i="1" smtClean="0">
                        <a:latin typeface="Cambria Math"/>
                        <a:sym typeface="Symbol"/>
                      </a:rPr>
                      <m:t>=</m:t>
                    </m:r>
                    <m:r>
                      <a:rPr lang="en-US" sz="1400" b="0" i="1" smtClean="0">
                        <a:latin typeface="Cambria Math"/>
                        <a:sym typeface="Symbol"/>
                      </a:rPr>
                      <m:t>𝐴</m:t>
                    </m:r>
                    <m:d>
                      <m:dPr>
                        <m:begChr m:val="["/>
                        <m:endChr m:val="]"/>
                        <m:ctrlPr>
                          <a:rPr lang="en-US" sz="1400" b="0" i="1" smtClean="0">
                            <a:latin typeface="Cambria Math"/>
                            <a:sym typeface="Symbol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/>
                            <a:sym typeface="Symbol"/>
                          </a:rPr>
                          <m:t>𝑦</m:t>
                        </m:r>
                      </m:e>
                    </m:d>
                    <m:r>
                      <a:rPr lang="en-US" sz="1400" b="0" i="1" smtClean="0">
                        <a:latin typeface="Cambria Math"/>
                        <a:sym typeface="Symbol"/>
                      </a:rPr>
                      <m:t>+</m:t>
                    </m:r>
                    <m:sSub>
                      <m:sSubPr>
                        <m:ctrlPr>
                          <a:rPr lang="en-US" sz="1400" i="1">
                            <a:latin typeface="Cambria Math"/>
                            <a:sym typeface="Symbol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/>
                            <a:sym typeface="Symbol"/>
                          </a:rPr>
                          <m:t>𝑠</m:t>
                        </m:r>
                      </m:e>
                      <m:sub>
                        <m:sSub>
                          <m:sSubPr>
                            <m:ctrlPr>
                              <a:rPr lang="en-US" sz="1400" i="1" smtClean="0">
                                <a:latin typeface="Cambria Math"/>
                                <a:sym typeface="Symbol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/>
                                <a:sym typeface="Symbol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/>
                                <a:sym typeface="Symbol"/>
                              </a:rPr>
                              <m:t>2</m:t>
                            </m:r>
                          </m:sub>
                        </m:sSub>
                        <m:r>
                          <a:rPr lang="en-US" sz="1400" i="1">
                            <a:latin typeface="Cambria Math"/>
                            <a:sym typeface="Symbol"/>
                          </a:rPr>
                          <m:t>,</m:t>
                        </m:r>
                        <m:r>
                          <a:rPr lang="en-US" sz="1400" i="1">
                            <a:latin typeface="Cambria Math"/>
                            <a:sym typeface="Symbol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sz="1400" dirty="0" smtClean="0"/>
                  <a:t> for y=1,…,M;</a:t>
                </a:r>
              </a:p>
              <a:p>
                <a:pPr lvl="2"/>
                <a:r>
                  <a:rPr lang="en-US" sz="1400" dirty="0" smtClean="0"/>
                  <a:t>Let z</a:t>
                </a:r>
                <a:r>
                  <a:rPr lang="en-US" sz="1400" baseline="-25000" dirty="0" smtClean="0"/>
                  <a:t>1</a:t>
                </a:r>
                <a:r>
                  <a:rPr lang="en-US" sz="1400" dirty="0" smtClean="0"/>
                  <a:t>, z</a:t>
                </a:r>
                <a:r>
                  <a:rPr lang="en-US" sz="1400" baseline="-25000" dirty="0" smtClean="0"/>
                  <a:t>2</a:t>
                </a:r>
                <a:r>
                  <a:rPr lang="en-US" sz="1400" dirty="0" smtClean="0"/>
                  <a:t>, …, </a:t>
                </a:r>
                <a:r>
                  <a:rPr lang="en-US" sz="1400" dirty="0" err="1" smtClean="0"/>
                  <a:t>z</a:t>
                </a:r>
                <a:r>
                  <a:rPr lang="en-US" sz="1400" baseline="-25000" dirty="0" err="1" smtClean="0"/>
                  <a:t>q</a:t>
                </a:r>
                <a:r>
                  <a:rPr lang="en-US" sz="1400" dirty="0" smtClean="0"/>
                  <a:t> be the length of consecutive zeroes in A[1..M];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/>
                        <a:ea typeface="Cambria Math"/>
                      </a:rPr>
                      <m:t>∆</m:t>
                    </m:r>
                    <m:r>
                      <a:rPr lang="en-US" sz="1400" b="0" i="0" smtClean="0">
                        <a:latin typeface="Cambria Math"/>
                        <a:ea typeface="Cambria Math"/>
                      </a:rPr>
                      <m:t>=</m:t>
                    </m:r>
                    <m:d>
                      <m:dPr>
                        <m:begChr m:val="⌈"/>
                        <m:endChr m:val="⌉"/>
                        <m:ctrlPr>
                          <a:rPr lang="en-US" sz="1400" b="0" i="1" smtClean="0"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1400" b="0" i="1" smtClean="0">
                                <a:latin typeface="Cambria Math"/>
                                <a:ea typeface="Cambria Math"/>
                              </a:rPr>
                            </m:ctrlPr>
                          </m:fPr>
                          <m:num>
                            <m:r>
                              <a:rPr lang="en-US" sz="1400" b="0" i="1" smtClean="0">
                                <a:latin typeface="Cambria Math"/>
                                <a:ea typeface="Cambria Math"/>
                              </a:rPr>
                              <m:t>𝐾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sz="1400" b="0" i="1" smtClean="0">
                                    <a:latin typeface="Cambria Math"/>
                                    <a:ea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1400" b="0" i="1" smtClean="0">
                                    <a:latin typeface="Cambria Math"/>
                                    <a:ea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400" b="0" i="1" smtClean="0">
                                    <a:latin typeface="Cambria Math"/>
                                    <a:ea typeface="Cambria Math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1400" b="0" i="1" smtClean="0">
                                <a:latin typeface="Cambria Math"/>
                                <a:ea typeface="Cambria Math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1400" b="0" i="1" smtClean="0">
                                    <a:latin typeface="Cambria Math"/>
                                    <a:ea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1400" b="0" i="1" smtClean="0">
                                    <a:latin typeface="Cambria Math"/>
                                    <a:ea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400" b="0" i="1" smtClean="0">
                                    <a:latin typeface="Cambria Math"/>
                                    <a:ea typeface="Cambria Math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1400" b="0" i="1" smtClean="0">
                                <a:latin typeface="Cambria Math"/>
                                <a:ea typeface="Cambria Math"/>
                              </a:rPr>
                              <m:t>+1</m:t>
                            </m:r>
                          </m:den>
                        </m:f>
                      </m:e>
                    </m:d>
                    <m:r>
                      <a:rPr lang="en-US" sz="1400" b="0" i="1" smtClean="0">
                        <a:latin typeface="Cambria Math"/>
                        <a:ea typeface="Cambria Math"/>
                      </a:rPr>
                      <m:t>; </m:t>
                    </m:r>
                    <m:r>
                      <m:rPr>
                        <m:sty m:val="p"/>
                      </m:rPr>
                      <a:rPr lang="en-US" sz="1400" b="0" i="0" smtClean="0">
                        <a:latin typeface="Cambria Math"/>
                      </a:rPr>
                      <m:t>C</m:t>
                    </m:r>
                    <m:r>
                      <a:rPr lang="en-US" sz="1400" b="0" i="0" smtClean="0">
                        <a:latin typeface="Cambria Math"/>
                      </a:rPr>
                      <m:t>=</m:t>
                    </m:r>
                    <m:r>
                      <m:rPr>
                        <m:sty m:val="p"/>
                      </m:rPr>
                      <a:rPr lang="en-US" sz="1400" b="0" i="0" smtClean="0">
                        <a:latin typeface="Cambria Math"/>
                      </a:rPr>
                      <m:t>C</m:t>
                    </m:r>
                    <m:r>
                      <a:rPr lang="en-US" sz="1400" b="0" i="0" smtClean="0">
                        <a:latin typeface="Cambria Math"/>
                      </a:rPr>
                      <m:t>+</m:t>
                    </m:r>
                    <m:d>
                      <m:dPr>
                        <m:ctrlPr>
                          <a:rPr lang="en-US" sz="1400" i="1" smtClean="0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400" i="1" smtClean="0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140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latin typeface="Cambria Math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1400" b="0" i="1" smtClean="0"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lang="en-US" sz="1400" b="0" i="1" smtClean="0">
                                  <a:latin typeface="Cambria Math"/>
                                </a:rPr>
                                <m:t>+</m:t>
                              </m:r>
                              <m:r>
                                <a:rPr lang="en-US" sz="1400" b="0" i="1" smtClean="0">
                                  <a:latin typeface="Cambria Math"/>
                                </a:rPr>
                                <m:t>2−</m:t>
                              </m:r>
                              <m:r>
                                <a:rPr lang="en-US" sz="1400" i="1">
                                  <a:latin typeface="Cambria Math"/>
                                  <a:ea typeface="Cambria Math"/>
                                </a:rPr>
                                <m:t>∆</m:t>
                              </m:r>
                            </m:e>
                          </m:mr>
                          <m:mr>
                            <m:e>
                              <m:r>
                                <a:rPr lang="en-US" sz="1400" b="0" i="1" smtClean="0">
                                  <a:latin typeface="Cambria Math"/>
                                </a:rPr>
                                <m:t>2</m:t>
                              </m:r>
                            </m:e>
                          </m:mr>
                        </m:m>
                      </m:e>
                    </m:d>
                    <m:r>
                      <a:rPr lang="en-US" sz="1400" b="0" i="1" smtClean="0">
                        <a:latin typeface="Cambria Math"/>
                      </a:rPr>
                      <m:t>+…+</m:t>
                    </m:r>
                    <m:d>
                      <m:dPr>
                        <m:ctrlPr>
                          <a:rPr lang="en-US" sz="1400" b="0" i="1" smtClean="0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400" b="0" i="1" smtClean="0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1400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latin typeface="Cambria Math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/>
                                    </a:rPr>
                                    <m:t>𝑞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lang="en-US" sz="1400" b="0" i="1" smtClean="0">
                                  <a:latin typeface="Cambria Math"/>
                                </a:rPr>
                                <m:t>+</m:t>
                              </m:r>
                              <m:r>
                                <a:rPr lang="en-US" sz="1400" b="0" i="1" smtClean="0">
                                  <a:latin typeface="Cambria Math"/>
                                </a:rPr>
                                <m:t>2−</m:t>
                              </m:r>
                              <m:r>
                                <a:rPr lang="en-US" sz="1400" i="1">
                                  <a:latin typeface="Cambria Math"/>
                                  <a:ea typeface="Cambria Math"/>
                                </a:rPr>
                                <m:t>∆</m:t>
                              </m:r>
                            </m:e>
                          </m:mr>
                          <m:mr>
                            <m:e>
                              <m:r>
                                <a:rPr lang="en-US" sz="1400" b="0" i="1" smtClean="0">
                                  <a:latin typeface="Cambria Math"/>
                                </a:rPr>
                                <m:t>2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1400" dirty="0" smtClean="0"/>
                  <a:t>;</a:t>
                </a:r>
              </a:p>
              <a:p>
                <a:r>
                  <a:rPr lang="en-US" sz="1400" dirty="0" smtClean="0"/>
                  <a:t>Report C;</a:t>
                </a:r>
                <a:endParaRPr lang="en-US" sz="1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609600"/>
                <a:ext cx="8229600" cy="4525963"/>
              </a:xfrm>
              <a:blipFill rotWithShape="1">
                <a:blip r:embed="rId2"/>
                <a:stretch>
                  <a:fillRect l="-74" t="-2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1675539"/>
              </p:ext>
            </p:extLst>
          </p:nvPr>
        </p:nvGraphicFramePr>
        <p:xfrm>
          <a:off x="406401" y="3505200"/>
          <a:ext cx="8128000" cy="1854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12800"/>
                <a:gridCol w="812800"/>
                <a:gridCol w="812800"/>
                <a:gridCol w="812800"/>
                <a:gridCol w="812800"/>
                <a:gridCol w="812800"/>
                <a:gridCol w="812800"/>
                <a:gridCol w="812800"/>
                <a:gridCol w="812800"/>
                <a:gridCol w="8128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/>
                        <a:t>1</a:t>
                      </a:r>
                      <a:endParaRPr lang="en-S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/>
                        <a:t>0</a:t>
                      </a:r>
                      <a:endParaRPr lang="en-S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/>
                        <a:t>1</a:t>
                      </a:r>
                      <a:endParaRPr lang="en-S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/>
                        <a:t>0</a:t>
                      </a:r>
                      <a:endParaRPr lang="en-S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/>
                        <a:t>0</a:t>
                      </a:r>
                      <a:endParaRPr lang="en-S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/>
                        <a:t>0</a:t>
                      </a:r>
                      <a:endParaRPr lang="en-S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/>
                        <a:t>0</a:t>
                      </a:r>
                      <a:endParaRPr lang="en-S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/>
                        <a:t>0</a:t>
                      </a:r>
                      <a:endParaRPr lang="en-S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/>
                        <a:t>0</a:t>
                      </a:r>
                      <a:endParaRPr lang="en-S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/>
                        <a:t>0</a:t>
                      </a:r>
                      <a:endParaRPr lang="en-S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/>
                        <a:t>0</a:t>
                      </a:r>
                      <a:endParaRPr lang="en-S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/>
                        <a:t>1</a:t>
                      </a:r>
                      <a:endParaRPr lang="en-S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/>
                        <a:t>0</a:t>
                      </a:r>
                      <a:endParaRPr lang="en-S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/>
                        <a:t>0</a:t>
                      </a:r>
                      <a:endParaRPr lang="en-S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/>
                        <a:t>1</a:t>
                      </a:r>
                      <a:endParaRPr lang="en-S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/>
                        <a:t>0</a:t>
                      </a:r>
                      <a:endParaRPr lang="en-S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/>
                        <a:t>0</a:t>
                      </a:r>
                      <a:endParaRPr lang="en-S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/>
                        <a:t>1</a:t>
                      </a:r>
                      <a:endParaRPr lang="en-S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/>
                        <a:t>0</a:t>
                      </a:r>
                      <a:endParaRPr lang="en-S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/>
                        <a:t>0</a:t>
                      </a:r>
                      <a:endParaRPr lang="en-S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/>
                        <a:t>0</a:t>
                      </a:r>
                      <a:endParaRPr lang="en-S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/>
                        <a:t>0</a:t>
                      </a:r>
                      <a:endParaRPr lang="en-S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/>
                        <a:t>0</a:t>
                      </a:r>
                      <a:endParaRPr lang="en-S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/>
                        <a:t>0</a:t>
                      </a:r>
                      <a:endParaRPr lang="en-S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/>
                        <a:t>0</a:t>
                      </a:r>
                      <a:endParaRPr lang="en-S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/>
                        <a:t>0</a:t>
                      </a:r>
                      <a:endParaRPr lang="en-S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/>
                        <a:t>0</a:t>
                      </a:r>
                      <a:endParaRPr lang="en-S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/>
                        <a:t>1</a:t>
                      </a:r>
                      <a:endParaRPr lang="en-S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/>
                        <a:t>0</a:t>
                      </a:r>
                      <a:endParaRPr lang="en-S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/>
                        <a:t>0</a:t>
                      </a:r>
                      <a:endParaRPr lang="en-S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/>
                        <a:t>0</a:t>
                      </a:r>
                      <a:endParaRPr lang="en-S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/>
                        <a:t>0</a:t>
                      </a:r>
                      <a:endParaRPr lang="en-S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/>
                        <a:t>1</a:t>
                      </a:r>
                      <a:endParaRPr lang="en-S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/>
                        <a:t>0</a:t>
                      </a:r>
                      <a:endParaRPr lang="en-S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/>
                        <a:t>0</a:t>
                      </a:r>
                      <a:endParaRPr lang="en-S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/>
                        <a:t>0</a:t>
                      </a:r>
                      <a:endParaRPr lang="en-S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/>
                        <a:t>0</a:t>
                      </a:r>
                      <a:endParaRPr lang="en-S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/>
                        <a:t>0</a:t>
                      </a:r>
                      <a:endParaRPr lang="en-S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/>
                        <a:t>0</a:t>
                      </a:r>
                      <a:endParaRPr lang="en-S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/>
                        <a:t>1</a:t>
                      </a:r>
                      <a:endParaRPr lang="en-S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/>
                        <a:t>0</a:t>
                      </a:r>
                      <a:endParaRPr lang="en-S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/>
                        <a:t>0</a:t>
                      </a:r>
                      <a:endParaRPr lang="en-S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/>
                        <a:t>0</a:t>
                      </a:r>
                      <a:endParaRPr lang="en-S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/>
                        <a:t>0</a:t>
                      </a:r>
                      <a:endParaRPr lang="en-S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/>
                        <a:t>0</a:t>
                      </a:r>
                      <a:endParaRPr lang="en-S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/>
                        <a:t>0</a:t>
                      </a:r>
                      <a:endParaRPr lang="en-S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/>
                        <a:t>0</a:t>
                      </a:r>
                      <a:endParaRPr lang="en-S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/>
                        <a:t>0</a:t>
                      </a:r>
                      <a:endParaRPr lang="en-S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/>
                        <a:t>0</a:t>
                      </a:r>
                      <a:endParaRPr lang="en-S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/>
                        <a:t>0</a:t>
                      </a:r>
                      <a:endParaRPr lang="en-S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1328325"/>
              </p:ext>
            </p:extLst>
          </p:nvPr>
        </p:nvGraphicFramePr>
        <p:xfrm>
          <a:off x="406401" y="5725160"/>
          <a:ext cx="8128000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12800"/>
                <a:gridCol w="812800"/>
                <a:gridCol w="812800"/>
                <a:gridCol w="812800"/>
                <a:gridCol w="812800"/>
                <a:gridCol w="812800"/>
                <a:gridCol w="812800"/>
                <a:gridCol w="812800"/>
                <a:gridCol w="812800"/>
                <a:gridCol w="8128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/>
                        <a:t>0</a:t>
                      </a:r>
                      <a:endParaRPr lang="en-S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/>
                        <a:t>1</a:t>
                      </a:r>
                      <a:endParaRPr lang="en-S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/>
                        <a:t>1</a:t>
                      </a:r>
                      <a:endParaRPr lang="en-S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/>
                        <a:t>0</a:t>
                      </a:r>
                      <a:endParaRPr lang="en-S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/>
                        <a:t>1</a:t>
                      </a:r>
                      <a:endParaRPr lang="en-S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/>
                        <a:t>0</a:t>
                      </a:r>
                      <a:endParaRPr lang="en-S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/>
                        <a:t>0</a:t>
                      </a:r>
                      <a:endParaRPr lang="en-S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/>
                        <a:t>2</a:t>
                      </a:r>
                      <a:endParaRPr lang="en-S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/>
                        <a:t>0</a:t>
                      </a:r>
                      <a:endParaRPr lang="en-S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/>
                        <a:t>1</a:t>
                      </a:r>
                      <a:endParaRPr lang="en-S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</a:tbl>
          </a:graphicData>
        </a:graphic>
      </p:graphicFrame>
      <p:sp>
        <p:nvSpPr>
          <p:cNvPr id="14" name="Down Arrow 13"/>
          <p:cNvSpPr/>
          <p:nvPr/>
        </p:nvSpPr>
        <p:spPr>
          <a:xfrm>
            <a:off x="4140200" y="5410200"/>
            <a:ext cx="609600" cy="1524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76200" y="3886200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r>
              <a:rPr lang="en-US" baseline="-25000" dirty="0" smtClean="0"/>
              <a:t>1</a:t>
            </a:r>
            <a:endParaRPr lang="en-US" baseline="-25000" dirty="0"/>
          </a:p>
        </p:txBody>
      </p:sp>
      <p:sp>
        <p:nvSpPr>
          <p:cNvPr id="16" name="TextBox 15"/>
          <p:cNvSpPr txBox="1"/>
          <p:nvPr/>
        </p:nvSpPr>
        <p:spPr>
          <a:xfrm>
            <a:off x="76200" y="4583668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r>
              <a:rPr lang="en-US" baseline="-25000" dirty="0" smtClean="0"/>
              <a:t>2</a:t>
            </a:r>
            <a:endParaRPr lang="en-US" baseline="-25000" dirty="0"/>
          </a:p>
        </p:txBody>
      </p:sp>
      <p:sp>
        <p:nvSpPr>
          <p:cNvPr id="17" name="Right Brace 16"/>
          <p:cNvSpPr/>
          <p:nvPr/>
        </p:nvSpPr>
        <p:spPr>
          <a:xfrm rot="5400000">
            <a:off x="714700" y="5820102"/>
            <a:ext cx="228600" cy="78040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Brace 17"/>
          <p:cNvSpPr/>
          <p:nvPr/>
        </p:nvSpPr>
        <p:spPr>
          <a:xfrm rot="5400000">
            <a:off x="3153100" y="5820102"/>
            <a:ext cx="228600" cy="78040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Brace 18"/>
          <p:cNvSpPr/>
          <p:nvPr/>
        </p:nvSpPr>
        <p:spPr>
          <a:xfrm rot="5400000">
            <a:off x="7191700" y="5820102"/>
            <a:ext cx="228600" cy="78040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Brace 19"/>
          <p:cNvSpPr/>
          <p:nvPr/>
        </p:nvSpPr>
        <p:spPr>
          <a:xfrm rot="5400000">
            <a:off x="5156200" y="5384802"/>
            <a:ext cx="228600" cy="165100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306245" y="6324600"/>
                <a:ext cx="1424236" cy="50135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sz="1600" i="1" smtClean="0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600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600" b="0" i="1" smtClean="0">
                                  <a:latin typeface="Cambria Math"/>
                                </a:rPr>
                                <m:t>1</m:t>
                              </m:r>
                              <m:r>
                                <a:rPr lang="en-US" sz="1600" i="1">
                                  <a:latin typeface="Cambria Math"/>
                                </a:rPr>
                                <m:t>+</m:t>
                              </m:r>
                              <m:r>
                                <a:rPr lang="en-US" sz="1600" b="0" i="1" smtClean="0">
                                  <a:latin typeface="Cambria Math"/>
                                </a:rPr>
                                <m:t>2−</m:t>
                              </m:r>
                              <m:r>
                                <a:rPr lang="en-US" sz="1600" i="1">
                                  <a:latin typeface="Cambria Math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1600" i="1">
                                  <a:latin typeface="Cambria Math"/>
                                </a:rPr>
                                <m:t>2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1600" dirty="0" smtClean="0"/>
                  <a:t>=1</a:t>
                </a:r>
                <a:endParaRPr lang="en-US" sz="1600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244" y="6324600"/>
                <a:ext cx="1424236" cy="501356"/>
              </a:xfrm>
              <a:prstGeom prst="rect">
                <a:avLst/>
              </a:prstGeom>
              <a:blipFill rotWithShape="1">
                <a:blip r:embed="rId3"/>
                <a:stretch>
                  <a:fillRect r="-1282" b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/>
          <p:cNvSpPr txBox="1"/>
          <p:nvPr/>
        </p:nvSpPr>
        <p:spPr>
          <a:xfrm>
            <a:off x="7129104" y="1916668"/>
            <a:ext cx="1443024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O(N</a:t>
            </a:r>
            <a:r>
              <a:rPr lang="en-US" baseline="30000" dirty="0" smtClean="0"/>
              <a:t>2</a:t>
            </a:r>
            <a:r>
              <a:rPr lang="en-US" dirty="0" smtClean="0"/>
              <a:t>M) time.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2744645" y="6324600"/>
                <a:ext cx="1424236" cy="50135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sz="1600" i="1" smtClean="0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600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600" b="0" i="1" smtClean="0">
                                  <a:latin typeface="Cambria Math"/>
                                </a:rPr>
                                <m:t>1</m:t>
                              </m:r>
                              <m:r>
                                <a:rPr lang="en-US" sz="1600" i="1">
                                  <a:latin typeface="Cambria Math"/>
                                </a:rPr>
                                <m:t>+</m:t>
                              </m:r>
                              <m:r>
                                <a:rPr lang="en-US" sz="1600" b="0" i="1" smtClean="0">
                                  <a:latin typeface="Cambria Math"/>
                                </a:rPr>
                                <m:t>2−</m:t>
                              </m:r>
                              <m:r>
                                <a:rPr lang="en-US" sz="1600" i="1">
                                  <a:latin typeface="Cambria Math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1600" i="1">
                                  <a:latin typeface="Cambria Math"/>
                                </a:rPr>
                                <m:t>2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1600" dirty="0" smtClean="0"/>
                  <a:t>=1</a:t>
                </a:r>
                <a:endParaRPr lang="en-US" sz="1600" dirty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4644" y="6324600"/>
                <a:ext cx="1424236" cy="501356"/>
              </a:xfrm>
              <a:prstGeom prst="rect">
                <a:avLst/>
              </a:prstGeom>
              <a:blipFill rotWithShape="1">
                <a:blip r:embed="rId3"/>
                <a:stretch>
                  <a:fillRect r="-1282" b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4725844" y="6324600"/>
                <a:ext cx="1424236" cy="50135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sz="1600" i="1" smtClean="0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600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600" b="0" i="1" smtClean="0">
                                  <a:latin typeface="Cambria Math"/>
                                </a:rPr>
                                <m:t>2</m:t>
                              </m:r>
                              <m:r>
                                <a:rPr lang="en-US" sz="1600" i="1">
                                  <a:latin typeface="Cambria Math"/>
                                </a:rPr>
                                <m:t>+</m:t>
                              </m:r>
                              <m:r>
                                <a:rPr lang="en-US" sz="1600" b="0" i="1" smtClean="0">
                                  <a:latin typeface="Cambria Math"/>
                                </a:rPr>
                                <m:t>2−</m:t>
                              </m:r>
                              <m:r>
                                <a:rPr lang="en-US" sz="1600" i="1">
                                  <a:latin typeface="Cambria Math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1600" i="1">
                                  <a:latin typeface="Cambria Math"/>
                                </a:rPr>
                                <m:t>2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1600" dirty="0" smtClean="0"/>
                  <a:t>=3</a:t>
                </a:r>
                <a:endParaRPr lang="en-US" sz="1600" dirty="0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5844" y="6324600"/>
                <a:ext cx="1424236" cy="501356"/>
              </a:xfrm>
              <a:prstGeom prst="rect">
                <a:avLst/>
              </a:prstGeom>
              <a:blipFill rotWithShape="1">
                <a:blip r:embed="rId4"/>
                <a:stretch>
                  <a:fillRect r="-1282" b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6783245" y="6324600"/>
                <a:ext cx="1424236" cy="50135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sz="1600" i="1" smtClean="0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600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600" b="0" i="1" smtClean="0">
                                  <a:latin typeface="Cambria Math"/>
                                </a:rPr>
                                <m:t>1</m:t>
                              </m:r>
                              <m:r>
                                <a:rPr lang="en-US" sz="1600" i="1">
                                  <a:latin typeface="Cambria Math"/>
                                </a:rPr>
                                <m:t>+</m:t>
                              </m:r>
                              <m:r>
                                <a:rPr lang="en-US" sz="1600" b="0" i="1" smtClean="0">
                                  <a:latin typeface="Cambria Math"/>
                                </a:rPr>
                                <m:t>2−</m:t>
                              </m:r>
                              <m:r>
                                <a:rPr lang="en-US" sz="1600" i="1">
                                  <a:latin typeface="Cambria Math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1600" i="1">
                                  <a:latin typeface="Cambria Math"/>
                                </a:rPr>
                                <m:t>2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1600" dirty="0" smtClean="0"/>
                  <a:t>=1</a:t>
                </a:r>
                <a:endParaRPr lang="en-US" sz="1600" dirty="0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3244" y="6324600"/>
                <a:ext cx="1424236" cy="501356"/>
              </a:xfrm>
              <a:prstGeom prst="rect">
                <a:avLst/>
              </a:prstGeom>
              <a:blipFill rotWithShape="1">
                <a:blip r:embed="rId5"/>
                <a:stretch>
                  <a:fillRect r="-1288" b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/>
          <p:cNvSpPr txBox="1"/>
          <p:nvPr/>
        </p:nvSpPr>
        <p:spPr>
          <a:xfrm>
            <a:off x="76200" y="5726668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baseline="-25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8305802" y="6172204"/>
                <a:ext cx="834459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𝐾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=2</m:t>
                      </m:r>
                    </m:oMath>
                  </m:oMathPara>
                </a14:m>
                <a:endParaRPr lang="en-US" b="0" i="1" dirty="0" smtClean="0">
                  <a:latin typeface="Cambria Math"/>
                  <a:ea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/>
                          <a:ea typeface="Cambria Math"/>
                        </a:rPr>
                        <m:t>∆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5800" y="6172200"/>
                <a:ext cx="834459" cy="646331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48347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30753</TotalTime>
  <Words>6537</Words>
  <Application>Microsoft Office PowerPoint</Application>
  <PresentationFormat>On-screen Show (4:3)</PresentationFormat>
  <Paragraphs>1211</Paragraphs>
  <Slides>83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83</vt:i4>
      </vt:variant>
    </vt:vector>
  </HeadingPairs>
  <TitlesOfParts>
    <vt:vector size="85" baseType="lpstr">
      <vt:lpstr>Office Theme</vt:lpstr>
      <vt:lpstr>2_Office Theme</vt:lpstr>
      <vt:lpstr>Task 1: LunchBox</vt:lpstr>
      <vt:lpstr>Problem</vt:lpstr>
      <vt:lpstr>Solution</vt:lpstr>
      <vt:lpstr>Task 2: Fabric</vt:lpstr>
      <vt:lpstr>Problem</vt:lpstr>
      <vt:lpstr>Subtask 1</vt:lpstr>
      <vt:lpstr>Subtask 2</vt:lpstr>
      <vt:lpstr>Subtask 3</vt:lpstr>
      <vt:lpstr>Subtask 4</vt:lpstr>
      <vt:lpstr>Subtask 5</vt:lpstr>
      <vt:lpstr>Subtask 5</vt:lpstr>
      <vt:lpstr>Subtask 5</vt:lpstr>
      <vt:lpstr>Subtask 6</vt:lpstr>
      <vt:lpstr>Task 3: Rock Climbing</vt:lpstr>
      <vt:lpstr>Abridged Problem Statement</vt:lpstr>
      <vt:lpstr>Subtask 1</vt:lpstr>
      <vt:lpstr>Subtask 2</vt:lpstr>
      <vt:lpstr>Subtask 3</vt:lpstr>
      <vt:lpstr>Subtask 4</vt:lpstr>
      <vt:lpstr>Algorithm</vt:lpstr>
      <vt:lpstr>Example</vt:lpstr>
      <vt:lpstr>Subtask 5</vt:lpstr>
      <vt:lpstr>Example</vt:lpstr>
      <vt:lpstr>Transitive Closure</vt:lpstr>
      <vt:lpstr>Algorithm</vt:lpstr>
      <vt:lpstr>Bipartite Graph</vt:lpstr>
      <vt:lpstr>Bipartite Matching</vt:lpstr>
      <vt:lpstr>Conclusion</vt:lpstr>
      <vt:lpstr>Task 4: Panda Ski</vt:lpstr>
      <vt:lpstr>Abridged Problem Statement</vt:lpstr>
      <vt:lpstr>Subtask 1</vt:lpstr>
      <vt:lpstr>Subtask 2</vt:lpstr>
      <vt:lpstr>Subtask 3</vt:lpstr>
      <vt:lpstr>Subtask 4</vt:lpstr>
      <vt:lpstr>Subtask 5</vt:lpstr>
      <vt:lpstr>Algorithm</vt:lpstr>
      <vt:lpstr>Subtask 6</vt:lpstr>
      <vt:lpstr>Connected gates</vt:lpstr>
      <vt:lpstr>Algorithm</vt:lpstr>
      <vt:lpstr>Subtask 7</vt:lpstr>
      <vt:lpstr>2D Segment Tree</vt:lpstr>
      <vt:lpstr>Subtask 8</vt:lpstr>
      <vt:lpstr>Algorithm</vt:lpstr>
      <vt:lpstr>Example</vt:lpstr>
      <vt:lpstr>Example</vt:lpstr>
      <vt:lpstr>Example</vt:lpstr>
      <vt:lpstr>Example</vt:lpstr>
      <vt:lpstr>Example</vt:lpstr>
      <vt:lpstr>Example</vt:lpstr>
      <vt:lpstr>Example</vt:lpstr>
      <vt:lpstr>Example</vt:lpstr>
      <vt:lpstr>Example</vt:lpstr>
      <vt:lpstr>Time Complexity</vt:lpstr>
      <vt:lpstr>Conclusion</vt:lpstr>
      <vt:lpstr>Task 5: Unlucky floors</vt:lpstr>
      <vt:lpstr>Problem Summary</vt:lpstr>
      <vt:lpstr>Subtask 1: Print answer</vt:lpstr>
      <vt:lpstr>Subtask 2: String Processing</vt:lpstr>
      <vt:lpstr>Subtask 2: String Processing</vt:lpstr>
      <vt:lpstr>Subtask 3: String Processing + Counter</vt:lpstr>
      <vt:lpstr>Subtask 4 Method 1:  Manual / Pattern Recognition</vt:lpstr>
      <vt:lpstr>Subtask 4 Method 2:  Dynamic Programming</vt:lpstr>
      <vt:lpstr>Subtask 4</vt:lpstr>
      <vt:lpstr>Subtask 4</vt:lpstr>
      <vt:lpstr>Subtask 4</vt:lpstr>
      <vt:lpstr>Subtask 4</vt:lpstr>
      <vt:lpstr>Subtask 4:  Dynamic Programming</vt:lpstr>
      <vt:lpstr>Subtask 4:  Dynamic Programming</vt:lpstr>
      <vt:lpstr>Subtask 5</vt:lpstr>
      <vt:lpstr>Subtask 5</vt:lpstr>
      <vt:lpstr>Subtask 5</vt:lpstr>
      <vt:lpstr>Subtask 5</vt:lpstr>
      <vt:lpstr>Subtask 5: Dynamic Programming</vt:lpstr>
      <vt:lpstr>Subtask 5: Dynamic Programming</vt:lpstr>
      <vt:lpstr>Subtask 5: Dynamic Programming</vt:lpstr>
      <vt:lpstr>Subtask 5: Dynamic Programming</vt:lpstr>
      <vt:lpstr>Subtask 5: Dynamic Programming</vt:lpstr>
      <vt:lpstr>Subtask 6: Binary Search the Answer</vt:lpstr>
      <vt:lpstr>Subtask 6</vt:lpstr>
      <vt:lpstr>Subtask 6</vt:lpstr>
      <vt:lpstr>Subtask 6</vt:lpstr>
      <vt:lpstr>Subtask 6</vt:lpstr>
      <vt:lpstr>Subtask 6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NOI 2015</dc:title>
  <dc:creator>ksung</dc:creator>
  <cp:lastModifiedBy>William Gan</cp:lastModifiedBy>
  <cp:revision>180</cp:revision>
  <dcterms:created xsi:type="dcterms:W3CDTF">2015-02-24T07:40:50Z</dcterms:created>
  <dcterms:modified xsi:type="dcterms:W3CDTF">2016-03-20T01:35:01Z</dcterms:modified>
</cp:coreProperties>
</file>